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p:cViewPr varScale="1">
        <p:scale>
          <a:sx n="40" d="100"/>
          <a:sy n="40" d="100"/>
        </p:scale>
        <p:origin x="44" y="640"/>
      </p:cViewPr>
      <p:guideLst/>
    </p:cSldViewPr>
  </p:slideViewPr>
  <p:notesTextViewPr>
    <p:cViewPr>
      <p:scale>
        <a:sx n="1" d="1"/>
        <a:sy n="1" d="1"/>
      </p:scale>
      <p:origin x="0" y="0"/>
    </p:cViewPr>
  </p:notesTextViewPr>
  <p:sorterViewPr>
    <p:cViewPr>
      <p:scale>
        <a:sx n="100" d="100"/>
        <a:sy n="100" d="100"/>
      </p:scale>
      <p:origin x="0" y="-41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85A7C-A79A-45B1-92E1-C5DD3BD0F5C1}" type="datetimeFigureOut">
              <a:rPr lang="en-IN" smtClean="0"/>
              <a:t>12-10-19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512F0-7C41-461A-9B87-8DE85A0EBF9A}" type="slidenum">
              <a:rPr lang="en-IN" smtClean="0"/>
              <a:t>‹#›</a:t>
            </a:fld>
            <a:endParaRPr lang="en-IN"/>
          </a:p>
        </p:txBody>
      </p:sp>
    </p:spTree>
    <p:extLst>
      <p:ext uri="{BB962C8B-B14F-4D97-AF65-F5344CB8AC3E}">
        <p14:creationId xmlns:p14="http://schemas.microsoft.com/office/powerpoint/2010/main" val="3966331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678296-49BF-4ECC-88DD-1BF68BB861C4}" type="datetime1">
              <a:rPr lang="en-US" smtClean="0"/>
              <a:t>10/12/2019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15A093-1785-482E-BB55-F785AEAD0899}" type="datetime1">
              <a:rPr lang="en-US" smtClean="0"/>
              <a:t>10/12/2019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08DDE2-C7D3-472D-86F4-621252394070}" type="datetime1">
              <a:rPr lang="en-US" smtClean="0"/>
              <a:t>10/12/2019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3CADF9-4C99-4D61-9EB2-19D5CC041935}" type="datetime1">
              <a:rPr lang="en-US" smtClean="0"/>
              <a:t>10/12/2019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33EFC0-8C45-4278-94B6-FB46ADEA48F9}" type="datetime1">
              <a:rPr lang="en-US" smtClean="0"/>
              <a:t>10/12/2019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DA9A60-B856-488C-B953-33F748D96613}" type="datetime1">
              <a:rPr lang="en-US" smtClean="0"/>
              <a:t>10/12/2019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AD028E-8315-4D62-B312-8E18039211B6}" type="datetime1">
              <a:rPr lang="en-US" smtClean="0"/>
              <a:t>10/12/2019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0DBB55-B31D-4603-A721-36A590F8E2D1}" type="datetime1">
              <a:rPr lang="en-US" smtClean="0"/>
              <a:t>10/12/2019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E98ACF-07E8-4E8D-8B7C-941774F4A24F}" type="datetime1">
              <a:rPr lang="en-US" smtClean="0"/>
              <a:t>10/12/2019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99874D-09F7-481F-B34D-86C7315F8E2A}" type="datetime1">
              <a:rPr lang="en-US" smtClean="0"/>
              <a:t>10/12/2019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B1A0046-FAC1-443E-BC06-4406F43F6D8D}" type="datetime1">
              <a:rPr lang="en-US" smtClean="0"/>
              <a:t>10/12/2019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FF45781-4DEB-4287-BD0A-594F25432683}" type="datetime1">
              <a:rPr lang="en-US" smtClean="0"/>
              <a:t>10/12/2019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image" Target="../media/image25.tmp"/></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3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Ie-6H_r7I5A" TargetMode="External"/><Relationship Id="rId2" Type="http://schemas.openxmlformats.org/officeDocument/2006/relationships/hyperlink" Target="https://www.youtube.com/watch?v=3OJEae7Qb_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Seismic_wave" TargetMode="External"/><Relationship Id="rId3" Type="http://schemas.openxmlformats.org/officeDocument/2006/relationships/hyperlink" Target="https://en.wikipedia.org/wiki/Amplitude" TargetMode="External"/><Relationship Id="rId7" Type="http://schemas.openxmlformats.org/officeDocument/2006/relationships/hyperlink" Target="https://en.wikipedia.org/wiki/Density" TargetMode="External"/><Relationship Id="rId2" Type="http://schemas.openxmlformats.org/officeDocument/2006/relationships/hyperlink" Target="https://en.wikipedia.org/wiki/Seismic_attribute" TargetMode="External"/><Relationship Id="rId1" Type="http://schemas.openxmlformats.org/officeDocument/2006/relationships/slideLayout" Target="../slideLayouts/slideLayout2.xml"/><Relationship Id="rId6" Type="http://schemas.openxmlformats.org/officeDocument/2006/relationships/hyperlink" Target="https://en.wikipedia.org/wiki/Porosity" TargetMode="External"/><Relationship Id="rId5" Type="http://schemas.openxmlformats.org/officeDocument/2006/relationships/hyperlink" Target="https://en.wikipedia.org/wiki/Hydrocarbon" TargetMode="External"/><Relationship Id="rId4" Type="http://schemas.openxmlformats.org/officeDocument/2006/relationships/hyperlink" Target="https://en.wikipedia.org/wiki/Geophysicis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25E9-317A-4003-855D-BE61EA0319EF}"/>
              </a:ext>
            </a:extLst>
          </p:cNvPr>
          <p:cNvSpPr>
            <a:spLocks noGrp="1"/>
          </p:cNvSpPr>
          <p:nvPr>
            <p:ph type="ctrTitle"/>
          </p:nvPr>
        </p:nvSpPr>
        <p:spPr/>
        <p:txBody>
          <a:bodyPr>
            <a:normAutofit fontScale="90000"/>
          </a:bodyPr>
          <a:lstStyle/>
          <a:p>
            <a:r>
              <a:rPr lang="en-IN" cap="small" dirty="0"/>
              <a:t>BAYESIAN INVERSION FOR POROSITY AND WATER  SATURATION</a:t>
            </a:r>
            <a:endParaRPr lang="en-IN" dirty="0"/>
          </a:p>
        </p:txBody>
      </p:sp>
    </p:spTree>
    <p:extLst>
      <p:ext uri="{BB962C8B-B14F-4D97-AF65-F5344CB8AC3E}">
        <p14:creationId xmlns:p14="http://schemas.microsoft.com/office/powerpoint/2010/main" val="2679552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057CE3-005E-4AE0-894A-FC8139BCAFD2}"/>
              </a:ext>
            </a:extLst>
          </p:cNvPr>
          <p:cNvPicPr/>
          <p:nvPr/>
        </p:nvPicPr>
        <p:blipFill>
          <a:blip r:embed="rId2">
            <a:extLst>
              <a:ext uri="{28A0092B-C50C-407E-A947-70E740481C1C}">
                <a14:useLocalDpi xmlns:a14="http://schemas.microsoft.com/office/drawing/2010/main" val="0"/>
              </a:ext>
            </a:extLst>
          </a:blip>
          <a:stretch>
            <a:fillRect/>
          </a:stretch>
        </p:blipFill>
        <p:spPr>
          <a:xfrm>
            <a:off x="1136511" y="369686"/>
            <a:ext cx="9681411" cy="5743075"/>
          </a:xfrm>
          <a:prstGeom prst="rect">
            <a:avLst/>
          </a:prstGeom>
        </p:spPr>
      </p:pic>
      <p:sp>
        <p:nvSpPr>
          <p:cNvPr id="5" name="Rectangle 4">
            <a:extLst>
              <a:ext uri="{FF2B5EF4-FFF2-40B4-BE49-F238E27FC236}">
                <a16:creationId xmlns:a16="http://schemas.microsoft.com/office/drawing/2014/main" id="{DBE7F9F6-A8FC-46A6-BC5D-FCB48705905F}"/>
              </a:ext>
            </a:extLst>
          </p:cNvPr>
          <p:cNvSpPr/>
          <p:nvPr/>
        </p:nvSpPr>
        <p:spPr>
          <a:xfrm>
            <a:off x="5977217" y="3241224"/>
            <a:ext cx="237565" cy="375552"/>
          </a:xfrm>
          <a:prstGeom prst="rect">
            <a:avLst/>
          </a:prstGeom>
        </p:spPr>
        <p:txBody>
          <a:bodyPr wrap="none">
            <a:spAutoFit/>
          </a:bodyPr>
          <a:lstStyle/>
          <a:p>
            <a:pPr algn="ctr">
              <a:lnSpc>
                <a:spcPct val="107000"/>
              </a:lnSpc>
              <a:spcAft>
                <a:spcPts val="800"/>
              </a:spcAft>
            </a:pPr>
            <a:r>
              <a:rPr lang="en-IN" dirty="0">
                <a:latin typeface="Calibri" panose="020F0502020204030204" pitchFamily="34" charset="0"/>
                <a:ea typeface="Calibri" panose="020F0502020204030204" pitchFamily="34" charset="0"/>
                <a:cs typeface="Mangal" panose="02040503050203030202" pitchFamily="18" charset="0"/>
              </a:rPr>
              <a:t> </a:t>
            </a:r>
          </a:p>
        </p:txBody>
      </p:sp>
      <p:sp>
        <p:nvSpPr>
          <p:cNvPr id="6" name="Arrow: Up 5">
            <a:extLst>
              <a:ext uri="{FF2B5EF4-FFF2-40B4-BE49-F238E27FC236}">
                <a16:creationId xmlns:a16="http://schemas.microsoft.com/office/drawing/2014/main" id="{1D93E89C-DA78-4244-8B83-B6949673900B}"/>
              </a:ext>
            </a:extLst>
          </p:cNvPr>
          <p:cNvSpPr/>
          <p:nvPr/>
        </p:nvSpPr>
        <p:spPr>
          <a:xfrm rot="10800000">
            <a:off x="2136922" y="2520631"/>
            <a:ext cx="1632972" cy="2821389"/>
          </a:xfrm>
          <a:prstGeom prst="up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vert"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100">
                <a:effectLst/>
                <a:ea typeface="Calibri" panose="020F0502020204030204" pitchFamily="34" charset="0"/>
                <a:cs typeface="Mangal" panose="02040503050203030202" pitchFamily="18" charset="0"/>
              </a:rPr>
              <a:t> </a:t>
            </a:r>
          </a:p>
          <a:p>
            <a:pPr algn="ctr">
              <a:lnSpc>
                <a:spcPct val="107000"/>
              </a:lnSpc>
              <a:spcAft>
                <a:spcPts val="800"/>
              </a:spcAft>
            </a:pPr>
            <a:r>
              <a:rPr lang="en-IN" sz="1100">
                <a:effectLst/>
                <a:ea typeface="Calibri" panose="020F0502020204030204" pitchFamily="34" charset="0"/>
                <a:cs typeface="Mangal" panose="02040503050203030202" pitchFamily="18" charset="0"/>
              </a:rPr>
              <a:t> </a:t>
            </a:r>
          </a:p>
          <a:p>
            <a:pPr algn="ctr">
              <a:lnSpc>
                <a:spcPct val="107000"/>
              </a:lnSpc>
              <a:spcAft>
                <a:spcPts val="800"/>
              </a:spcAft>
            </a:pPr>
            <a:r>
              <a:rPr lang="en-IN" sz="1100">
                <a:effectLst/>
                <a:ea typeface="Calibri" panose="020F0502020204030204" pitchFamily="34" charset="0"/>
                <a:cs typeface="Mangal" panose="02040503050203030202" pitchFamily="18" charset="0"/>
              </a:rPr>
              <a:t> </a:t>
            </a:r>
          </a:p>
        </p:txBody>
      </p:sp>
      <p:sp>
        <p:nvSpPr>
          <p:cNvPr id="7" name="Text Box 7">
            <a:extLst>
              <a:ext uri="{FF2B5EF4-FFF2-40B4-BE49-F238E27FC236}">
                <a16:creationId xmlns:a16="http://schemas.microsoft.com/office/drawing/2014/main" id="{725CE67E-3E1A-4429-90F0-9346BAAB2DC2}"/>
              </a:ext>
            </a:extLst>
          </p:cNvPr>
          <p:cNvSpPr txBox="1"/>
          <p:nvPr/>
        </p:nvSpPr>
        <p:spPr>
          <a:xfrm>
            <a:off x="2297452" y="1515979"/>
            <a:ext cx="1921622" cy="100465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2000" dirty="0">
                <a:effectLst/>
                <a:latin typeface="Calibri" panose="020F0502020204030204" pitchFamily="34" charset="0"/>
                <a:ea typeface="Calibri" panose="020F0502020204030204" pitchFamily="34" charset="0"/>
                <a:cs typeface="Mangal" panose="02040503050203030202" pitchFamily="18" charset="0"/>
              </a:rPr>
              <a:t>If we know the parameters</a:t>
            </a:r>
            <a:endParaRPr lang="en-IN" sz="16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720688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94D8C-8894-4FB9-B97D-9D2F3BF5AA9C}"/>
              </a:ext>
            </a:extLst>
          </p:cNvPr>
          <p:cNvSpPr>
            <a:spLocks noGrp="1"/>
          </p:cNvSpPr>
          <p:nvPr>
            <p:ph type="title"/>
          </p:nvPr>
        </p:nvSpPr>
        <p:spPr>
          <a:xfrm>
            <a:off x="1483663" y="2079866"/>
            <a:ext cx="9603275" cy="4778134"/>
          </a:xfrm>
        </p:spPr>
        <p:txBody>
          <a:bodyPr>
            <a:normAutofit/>
          </a:bodyPr>
          <a:lstStyle/>
          <a:p>
            <a:r>
              <a:rPr lang="en-IN" dirty="0"/>
              <a:t>Suppose a person wants to sell a product and he tests it on 16 randomly selected people out of which 6 purchased the product. Now he wants to find out that if he sells product to 10,000 people what percentage of people would buy the product.</a:t>
            </a:r>
          </a:p>
        </p:txBody>
      </p:sp>
    </p:spTree>
    <p:extLst>
      <p:ext uri="{BB962C8B-B14F-4D97-AF65-F5344CB8AC3E}">
        <p14:creationId xmlns:p14="http://schemas.microsoft.com/office/powerpoint/2010/main" val="122271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57D6-9502-4A4B-859F-CC835FF1C917}"/>
              </a:ext>
            </a:extLst>
          </p:cNvPr>
          <p:cNvSpPr>
            <a:spLocks noGrp="1"/>
          </p:cNvSpPr>
          <p:nvPr>
            <p:ph type="title"/>
          </p:nvPr>
        </p:nvSpPr>
        <p:spPr/>
        <p:txBody>
          <a:bodyPr/>
          <a:lstStyle/>
          <a:p>
            <a:r>
              <a:rPr lang="en-IN" dirty="0"/>
              <a:t>Things that we require:</a:t>
            </a:r>
          </a:p>
        </p:txBody>
      </p:sp>
      <p:sp>
        <p:nvSpPr>
          <p:cNvPr id="4" name="TextBox 3">
            <a:extLst>
              <a:ext uri="{FF2B5EF4-FFF2-40B4-BE49-F238E27FC236}">
                <a16:creationId xmlns:a16="http://schemas.microsoft.com/office/drawing/2014/main" id="{97F2C93B-B770-4A81-A3BC-735DE547A053}"/>
              </a:ext>
            </a:extLst>
          </p:cNvPr>
          <p:cNvSpPr txBox="1"/>
          <p:nvPr/>
        </p:nvSpPr>
        <p:spPr>
          <a:xfrm>
            <a:off x="1451579" y="2502568"/>
            <a:ext cx="9408926" cy="1477328"/>
          </a:xfrm>
          <a:prstGeom prst="rect">
            <a:avLst/>
          </a:prstGeom>
          <a:noFill/>
        </p:spPr>
        <p:txBody>
          <a:bodyPr wrap="square" rtlCol="0">
            <a:spAutoFit/>
          </a:bodyPr>
          <a:lstStyle/>
          <a:p>
            <a:pPr marL="285750" lvl="0" indent="-285750">
              <a:buFont typeface="Arial" panose="020B0604020202020204" pitchFamily="34" charset="0"/>
              <a:buChar char="•"/>
            </a:pPr>
            <a:r>
              <a:rPr lang="en-IN" dirty="0"/>
              <a:t>Data- Yes, we have 6/16</a:t>
            </a:r>
          </a:p>
          <a:p>
            <a:pPr marL="285750" lvl="0" indent="-285750">
              <a:buFont typeface="Arial" panose="020B0604020202020204" pitchFamily="34" charset="0"/>
              <a:buChar char="•"/>
            </a:pPr>
            <a:r>
              <a:rPr lang="en-IN" dirty="0"/>
              <a:t>A Generative model:</a:t>
            </a:r>
          </a:p>
          <a:p>
            <a:r>
              <a:rPr lang="en-IN" dirty="0"/>
              <a:t>When we ask a person whether he wants to buy the subscription or not the answer would be yes or no and let chance of yes be 55%.</a:t>
            </a:r>
          </a:p>
          <a:p>
            <a:endParaRPr lang="en-IN" dirty="0"/>
          </a:p>
        </p:txBody>
      </p:sp>
      <p:pic>
        <p:nvPicPr>
          <p:cNvPr id="5" name="Picture 4">
            <a:extLst>
              <a:ext uri="{FF2B5EF4-FFF2-40B4-BE49-F238E27FC236}">
                <a16:creationId xmlns:a16="http://schemas.microsoft.com/office/drawing/2014/main" id="{6D2CF9B5-0DA3-4476-92D6-3643B03AFAE8}"/>
              </a:ext>
            </a:extLst>
          </p:cNvPr>
          <p:cNvPicPr/>
          <p:nvPr/>
        </p:nvPicPr>
        <p:blipFill>
          <a:blip r:embed="rId2">
            <a:extLst>
              <a:ext uri="{28A0092B-C50C-407E-A947-70E740481C1C}">
                <a14:useLocalDpi xmlns:a14="http://schemas.microsoft.com/office/drawing/2010/main" val="0"/>
              </a:ext>
            </a:extLst>
          </a:blip>
          <a:stretch>
            <a:fillRect/>
          </a:stretch>
        </p:blipFill>
        <p:spPr>
          <a:xfrm>
            <a:off x="504825" y="3958290"/>
            <a:ext cx="5086350" cy="2476500"/>
          </a:xfrm>
          <a:prstGeom prst="rect">
            <a:avLst/>
          </a:prstGeom>
        </p:spPr>
      </p:pic>
      <p:pic>
        <p:nvPicPr>
          <p:cNvPr id="6" name="Picture 5">
            <a:extLst>
              <a:ext uri="{FF2B5EF4-FFF2-40B4-BE49-F238E27FC236}">
                <a16:creationId xmlns:a16="http://schemas.microsoft.com/office/drawing/2014/main" id="{2700AABA-CC20-472B-9D97-10FBA55195AE}"/>
              </a:ext>
            </a:extLst>
          </p:cNvPr>
          <p:cNvPicPr/>
          <p:nvPr/>
        </p:nvPicPr>
        <p:blipFill>
          <a:blip r:embed="rId3">
            <a:extLst>
              <a:ext uri="{28A0092B-C50C-407E-A947-70E740481C1C}">
                <a14:useLocalDpi xmlns:a14="http://schemas.microsoft.com/office/drawing/2010/main" val="0"/>
              </a:ext>
            </a:extLst>
          </a:blip>
          <a:stretch>
            <a:fillRect/>
          </a:stretch>
        </p:blipFill>
        <p:spPr>
          <a:xfrm>
            <a:off x="6379244" y="4796264"/>
            <a:ext cx="5048250" cy="685800"/>
          </a:xfrm>
          <a:prstGeom prst="rect">
            <a:avLst/>
          </a:prstGeom>
        </p:spPr>
      </p:pic>
    </p:spTree>
    <p:extLst>
      <p:ext uri="{BB962C8B-B14F-4D97-AF65-F5344CB8AC3E}">
        <p14:creationId xmlns:p14="http://schemas.microsoft.com/office/powerpoint/2010/main" val="352591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3F3E8-3076-4867-A972-028875E339EC}"/>
              </a:ext>
            </a:extLst>
          </p:cNvPr>
          <p:cNvSpPr>
            <a:spLocks noGrp="1"/>
          </p:cNvSpPr>
          <p:nvPr>
            <p:ph idx="1"/>
          </p:nvPr>
        </p:nvSpPr>
        <p:spPr>
          <a:xfrm>
            <a:off x="1451578" y="3646573"/>
            <a:ext cx="9603275" cy="2798340"/>
          </a:xfrm>
        </p:spPr>
        <p:txBody>
          <a:bodyPr/>
          <a:lstStyle/>
          <a:p>
            <a:r>
              <a:rPr lang="en-IN" dirty="0"/>
              <a:t>Prior- What information the model has before seeing the data. That is we need to have information about parameter space.</a:t>
            </a:r>
          </a:p>
        </p:txBody>
      </p:sp>
      <p:pic>
        <p:nvPicPr>
          <p:cNvPr id="4" name="Picture 3">
            <a:extLst>
              <a:ext uri="{FF2B5EF4-FFF2-40B4-BE49-F238E27FC236}">
                <a16:creationId xmlns:a16="http://schemas.microsoft.com/office/drawing/2014/main" id="{80C2151D-A657-4607-83DD-F2B57F843C2C}"/>
              </a:ext>
            </a:extLst>
          </p:cNvPr>
          <p:cNvPicPr/>
          <p:nvPr/>
        </p:nvPicPr>
        <p:blipFill>
          <a:blip r:embed="rId2">
            <a:extLst>
              <a:ext uri="{28A0092B-C50C-407E-A947-70E740481C1C}">
                <a14:useLocalDpi xmlns:a14="http://schemas.microsoft.com/office/drawing/2010/main" val="0"/>
              </a:ext>
            </a:extLst>
          </a:blip>
          <a:stretch>
            <a:fillRect/>
          </a:stretch>
        </p:blipFill>
        <p:spPr>
          <a:xfrm>
            <a:off x="3450861" y="259684"/>
            <a:ext cx="5048250" cy="2552700"/>
          </a:xfrm>
          <a:prstGeom prst="rect">
            <a:avLst/>
          </a:prstGeom>
        </p:spPr>
      </p:pic>
    </p:spTree>
    <p:extLst>
      <p:ext uri="{BB962C8B-B14F-4D97-AF65-F5344CB8AC3E}">
        <p14:creationId xmlns:p14="http://schemas.microsoft.com/office/powerpoint/2010/main" val="2873373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852E7-B506-458F-BF35-CD31592624D4}"/>
              </a:ext>
            </a:extLst>
          </p:cNvPr>
          <p:cNvSpPr>
            <a:spLocks noGrp="1"/>
          </p:cNvSpPr>
          <p:nvPr>
            <p:ph idx="1"/>
          </p:nvPr>
        </p:nvSpPr>
        <p:spPr>
          <a:xfrm>
            <a:off x="1050526" y="411523"/>
            <a:ext cx="9603275" cy="1369152"/>
          </a:xfrm>
        </p:spPr>
        <p:txBody>
          <a:bodyPr/>
          <a:lstStyle/>
          <a:p>
            <a:r>
              <a:rPr lang="en-IN" dirty="0"/>
              <a:t>Now we can finally apply </a:t>
            </a:r>
            <a:r>
              <a:rPr lang="en-IN" dirty="0" err="1"/>
              <a:t>bayesian</a:t>
            </a:r>
            <a:r>
              <a:rPr lang="en-IN" dirty="0"/>
              <a:t> data analysis / </a:t>
            </a:r>
            <a:r>
              <a:rPr lang="en-IN" dirty="0" err="1"/>
              <a:t>bayesian</a:t>
            </a:r>
            <a:r>
              <a:rPr lang="en-IN" dirty="0"/>
              <a:t> inference.</a:t>
            </a:r>
          </a:p>
          <a:p>
            <a:r>
              <a:rPr lang="en-IN" dirty="0"/>
              <a:t>But we before that we need to use probability to represent uncertainty in all parts of the model.</a:t>
            </a:r>
          </a:p>
        </p:txBody>
      </p:sp>
      <p:pic>
        <p:nvPicPr>
          <p:cNvPr id="4" name="Picture 3">
            <a:extLst>
              <a:ext uri="{FF2B5EF4-FFF2-40B4-BE49-F238E27FC236}">
                <a16:creationId xmlns:a16="http://schemas.microsoft.com/office/drawing/2014/main" id="{3795CA36-C605-43EF-A9E8-1D122559F67E}"/>
              </a:ext>
            </a:extLst>
          </p:cNvPr>
          <p:cNvPicPr/>
          <p:nvPr/>
        </p:nvPicPr>
        <p:blipFill>
          <a:blip r:embed="rId2">
            <a:extLst>
              <a:ext uri="{28A0092B-C50C-407E-A947-70E740481C1C}">
                <a14:useLocalDpi xmlns:a14="http://schemas.microsoft.com/office/drawing/2010/main" val="0"/>
              </a:ext>
            </a:extLst>
          </a:blip>
          <a:stretch>
            <a:fillRect/>
          </a:stretch>
        </p:blipFill>
        <p:spPr>
          <a:xfrm>
            <a:off x="794919" y="2541111"/>
            <a:ext cx="4730750" cy="2273300"/>
          </a:xfrm>
          <a:prstGeom prst="rect">
            <a:avLst/>
          </a:prstGeom>
        </p:spPr>
      </p:pic>
      <p:sp>
        <p:nvSpPr>
          <p:cNvPr id="5" name="TextBox 4">
            <a:extLst>
              <a:ext uri="{FF2B5EF4-FFF2-40B4-BE49-F238E27FC236}">
                <a16:creationId xmlns:a16="http://schemas.microsoft.com/office/drawing/2014/main" id="{768D8D3D-CF6A-44D1-83AC-A20F9EBA1DD4}"/>
              </a:ext>
            </a:extLst>
          </p:cNvPr>
          <p:cNvSpPr txBox="1"/>
          <p:nvPr/>
        </p:nvSpPr>
        <p:spPr>
          <a:xfrm>
            <a:off x="6256421" y="2213811"/>
            <a:ext cx="5727032" cy="2862322"/>
          </a:xfrm>
          <a:prstGeom prst="rect">
            <a:avLst/>
          </a:prstGeom>
          <a:noFill/>
        </p:spPr>
        <p:txBody>
          <a:bodyPr wrap="square" rtlCol="0">
            <a:spAutoFit/>
          </a:bodyPr>
          <a:lstStyle/>
          <a:p>
            <a:r>
              <a:rPr lang="en-IN" dirty="0"/>
              <a:t>Here we can see uncertainty in two places. </a:t>
            </a:r>
          </a:p>
          <a:p>
            <a:pPr lvl="0"/>
            <a:r>
              <a:rPr lang="en-IN" dirty="0"/>
              <a:t>Uncertainty in generative model- we do not know what would be the simulated data each time  we run it.</a:t>
            </a:r>
          </a:p>
          <a:p>
            <a:r>
              <a:rPr lang="en-IN" dirty="0"/>
              <a:t>Uncertainty is implicitly represented as probability distribution.</a:t>
            </a:r>
          </a:p>
          <a:p>
            <a:r>
              <a:rPr lang="en-IN" dirty="0"/>
              <a:t>Generative model is a binomial distribution.</a:t>
            </a:r>
          </a:p>
          <a:p>
            <a:pPr lvl="0"/>
            <a:r>
              <a:rPr lang="en-IN" dirty="0"/>
              <a:t>Uncertainty in parameter- we assume that prior to seeing any data, then parameter value is </a:t>
            </a:r>
            <a:r>
              <a:rPr lang="en-IN" dirty="0" err="1"/>
              <a:t>unif</a:t>
            </a:r>
            <a:r>
              <a:rPr lang="en-IN" dirty="0"/>
              <a:t>(0,1) and any value between 0 to 100% is </a:t>
            </a:r>
            <a:r>
              <a:rPr lang="en-IN" dirty="0" err="1"/>
              <a:t>equi</a:t>
            </a:r>
            <a:r>
              <a:rPr lang="en-IN" dirty="0"/>
              <a:t>-likely.</a:t>
            </a:r>
          </a:p>
          <a:p>
            <a:endParaRPr lang="en-IN" dirty="0"/>
          </a:p>
        </p:txBody>
      </p:sp>
    </p:spTree>
    <p:extLst>
      <p:ext uri="{BB962C8B-B14F-4D97-AF65-F5344CB8AC3E}">
        <p14:creationId xmlns:p14="http://schemas.microsoft.com/office/powerpoint/2010/main" val="2856541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BD74B-16D9-419A-88CB-7850ECAF79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13C201-B6F2-4BCE-8080-1F0870CC5CC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7C5C733-A1A9-49C5-B858-5D73A44B08DC}"/>
              </a:ext>
            </a:extLst>
          </p:cNvPr>
          <p:cNvPicPr/>
          <p:nvPr/>
        </p:nvPicPr>
        <p:blipFill>
          <a:blip r:embed="rId2">
            <a:extLst>
              <a:ext uri="{28A0092B-C50C-407E-A947-70E740481C1C}">
                <a14:useLocalDpi xmlns:a14="http://schemas.microsoft.com/office/drawing/2010/main" val="0"/>
              </a:ext>
            </a:extLst>
          </a:blip>
          <a:stretch>
            <a:fillRect/>
          </a:stretch>
        </p:blipFill>
        <p:spPr>
          <a:xfrm>
            <a:off x="1451579" y="804519"/>
            <a:ext cx="9729767" cy="4661826"/>
          </a:xfrm>
          <a:prstGeom prst="rect">
            <a:avLst/>
          </a:prstGeom>
        </p:spPr>
      </p:pic>
    </p:spTree>
    <p:extLst>
      <p:ext uri="{BB962C8B-B14F-4D97-AF65-F5344CB8AC3E}">
        <p14:creationId xmlns:p14="http://schemas.microsoft.com/office/powerpoint/2010/main" val="3519663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75E26-3D4A-4029-A54E-2E3B5E65E543}"/>
              </a:ext>
            </a:extLst>
          </p:cNvPr>
          <p:cNvSpPr>
            <a:spLocks noGrp="1"/>
          </p:cNvSpPr>
          <p:nvPr>
            <p:ph type="title"/>
          </p:nvPr>
        </p:nvSpPr>
        <p:spPr>
          <a:xfrm>
            <a:off x="385011" y="130750"/>
            <a:ext cx="11646567" cy="1601797"/>
          </a:xfrm>
        </p:spPr>
        <p:txBody>
          <a:bodyPr>
            <a:normAutofit fontScale="90000"/>
          </a:bodyPr>
          <a:lstStyle/>
          <a:p>
            <a:r>
              <a:rPr lang="en-IN" dirty="0"/>
              <a:t>STEP 1: First we draw a random parameter from PRIOR DISTRIBUTION.</a:t>
            </a:r>
            <a:br>
              <a:rPr lang="en-IN" dirty="0"/>
            </a:br>
            <a:r>
              <a:rPr lang="en-IN" dirty="0"/>
              <a:t>STEP 2: Then we feed that data into generative model and get simulated data.</a:t>
            </a:r>
            <a:br>
              <a:rPr lang="en-IN" dirty="0"/>
            </a:br>
            <a:endParaRPr lang="en-IN" dirty="0"/>
          </a:p>
        </p:txBody>
      </p:sp>
      <p:pic>
        <p:nvPicPr>
          <p:cNvPr id="4" name="Picture 3">
            <a:extLst>
              <a:ext uri="{FF2B5EF4-FFF2-40B4-BE49-F238E27FC236}">
                <a16:creationId xmlns:a16="http://schemas.microsoft.com/office/drawing/2014/main" id="{E6896FE5-E8A8-422E-A2A5-A51D5593B798}"/>
              </a:ext>
            </a:extLst>
          </p:cNvPr>
          <p:cNvPicPr/>
          <p:nvPr/>
        </p:nvPicPr>
        <p:blipFill>
          <a:blip r:embed="rId2">
            <a:extLst>
              <a:ext uri="{28A0092B-C50C-407E-A947-70E740481C1C}">
                <a14:useLocalDpi xmlns:a14="http://schemas.microsoft.com/office/drawing/2010/main" val="0"/>
              </a:ext>
            </a:extLst>
          </a:blip>
          <a:stretch>
            <a:fillRect/>
          </a:stretch>
        </p:blipFill>
        <p:spPr>
          <a:xfrm>
            <a:off x="1451579" y="2015732"/>
            <a:ext cx="8526610" cy="4711518"/>
          </a:xfrm>
          <a:prstGeom prst="rect">
            <a:avLst/>
          </a:prstGeom>
        </p:spPr>
      </p:pic>
    </p:spTree>
    <p:extLst>
      <p:ext uri="{BB962C8B-B14F-4D97-AF65-F5344CB8AC3E}">
        <p14:creationId xmlns:p14="http://schemas.microsoft.com/office/powerpoint/2010/main" val="3499409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9B676-647B-4509-B1FD-F8E4EBF285BD}"/>
              </a:ext>
            </a:extLst>
          </p:cNvPr>
          <p:cNvSpPr>
            <a:spLocks noGrp="1"/>
          </p:cNvSpPr>
          <p:nvPr>
            <p:ph type="title"/>
          </p:nvPr>
        </p:nvSpPr>
        <p:spPr/>
        <p:txBody>
          <a:bodyPr>
            <a:normAutofit fontScale="90000"/>
          </a:bodyPr>
          <a:lstStyle/>
          <a:p>
            <a:r>
              <a:rPr lang="en-IN" dirty="0"/>
              <a:t>STEP 3: We run it 100000 times and get simulated data. Only 4 draws are shown.</a:t>
            </a:r>
            <a:br>
              <a:rPr lang="en-IN" dirty="0"/>
            </a:br>
            <a:endParaRPr lang="en-IN" dirty="0"/>
          </a:p>
        </p:txBody>
      </p:sp>
      <p:pic>
        <p:nvPicPr>
          <p:cNvPr id="4" name="Picture 3">
            <a:extLst>
              <a:ext uri="{FF2B5EF4-FFF2-40B4-BE49-F238E27FC236}">
                <a16:creationId xmlns:a16="http://schemas.microsoft.com/office/drawing/2014/main" id="{6FA37FBE-939E-4A9C-AB5B-71E81253DD90}"/>
              </a:ext>
            </a:extLst>
          </p:cNvPr>
          <p:cNvPicPr/>
          <p:nvPr/>
        </p:nvPicPr>
        <p:blipFill>
          <a:blip r:embed="rId2">
            <a:extLst>
              <a:ext uri="{28A0092B-C50C-407E-A947-70E740481C1C}">
                <a14:useLocalDpi xmlns:a14="http://schemas.microsoft.com/office/drawing/2010/main" val="0"/>
              </a:ext>
            </a:extLst>
          </a:blip>
          <a:stretch>
            <a:fillRect/>
          </a:stretch>
        </p:blipFill>
        <p:spPr>
          <a:xfrm>
            <a:off x="2197768" y="2256272"/>
            <a:ext cx="7475621" cy="4240781"/>
          </a:xfrm>
          <a:prstGeom prst="rect">
            <a:avLst/>
          </a:prstGeom>
        </p:spPr>
      </p:pic>
    </p:spTree>
    <p:extLst>
      <p:ext uri="{BB962C8B-B14F-4D97-AF65-F5344CB8AC3E}">
        <p14:creationId xmlns:p14="http://schemas.microsoft.com/office/powerpoint/2010/main" val="962441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F475-949E-422F-B453-27F62B18F69A}"/>
              </a:ext>
            </a:extLst>
          </p:cNvPr>
          <p:cNvSpPr>
            <a:spLocks noGrp="1"/>
          </p:cNvSpPr>
          <p:nvPr>
            <p:ph type="title"/>
          </p:nvPr>
        </p:nvSpPr>
        <p:spPr/>
        <p:txBody>
          <a:bodyPr>
            <a:normAutofit fontScale="90000"/>
          </a:bodyPr>
          <a:lstStyle/>
          <a:p>
            <a:r>
              <a:rPr lang="en-IN" dirty="0"/>
              <a:t>STEP 4: Now we bring in the data that we have. We know that 6 out 16 people bought the item.</a:t>
            </a:r>
          </a:p>
        </p:txBody>
      </p:sp>
      <p:pic>
        <p:nvPicPr>
          <p:cNvPr id="4" name="Picture 3">
            <a:extLst>
              <a:ext uri="{FF2B5EF4-FFF2-40B4-BE49-F238E27FC236}">
                <a16:creationId xmlns:a16="http://schemas.microsoft.com/office/drawing/2014/main" id="{065043CE-6FD8-48CD-AA64-6C749364A0F9}"/>
              </a:ext>
            </a:extLst>
          </p:cNvPr>
          <p:cNvPicPr/>
          <p:nvPr/>
        </p:nvPicPr>
        <p:blipFill>
          <a:blip r:embed="rId2">
            <a:extLst>
              <a:ext uri="{28A0092B-C50C-407E-A947-70E740481C1C}">
                <a14:useLocalDpi xmlns:a14="http://schemas.microsoft.com/office/drawing/2010/main" val="0"/>
              </a:ext>
            </a:extLst>
          </a:blip>
          <a:stretch>
            <a:fillRect/>
          </a:stretch>
        </p:blipFill>
        <p:spPr>
          <a:xfrm>
            <a:off x="1941094" y="2149642"/>
            <a:ext cx="8053137" cy="4507831"/>
          </a:xfrm>
          <a:prstGeom prst="rect">
            <a:avLst/>
          </a:prstGeom>
        </p:spPr>
      </p:pic>
    </p:spTree>
    <p:extLst>
      <p:ext uri="{BB962C8B-B14F-4D97-AF65-F5344CB8AC3E}">
        <p14:creationId xmlns:p14="http://schemas.microsoft.com/office/powerpoint/2010/main" val="1019215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1B4E-84F8-4E92-9930-F1F12CA2DCD1}"/>
              </a:ext>
            </a:extLst>
          </p:cNvPr>
          <p:cNvSpPr>
            <a:spLocks noGrp="1"/>
          </p:cNvSpPr>
          <p:nvPr>
            <p:ph type="title"/>
          </p:nvPr>
        </p:nvSpPr>
        <p:spPr>
          <a:xfrm>
            <a:off x="304801" y="547845"/>
            <a:ext cx="11887199" cy="1049235"/>
          </a:xfrm>
        </p:spPr>
        <p:txBody>
          <a:bodyPr>
            <a:normAutofit fontScale="90000"/>
          </a:bodyPr>
          <a:lstStyle/>
          <a:p>
            <a:r>
              <a:rPr lang="en-IN" dirty="0"/>
              <a:t>STEP 5: This is what we want. This is the POSTERIOR DISTRIBUTION. After plotting the histogram of remaining parameters we will get desired output.</a:t>
            </a:r>
            <a:br>
              <a:rPr lang="en-IN" dirty="0"/>
            </a:br>
            <a:endParaRPr lang="en-IN" dirty="0"/>
          </a:p>
        </p:txBody>
      </p:sp>
      <p:pic>
        <p:nvPicPr>
          <p:cNvPr id="4" name="Picture 3">
            <a:extLst>
              <a:ext uri="{FF2B5EF4-FFF2-40B4-BE49-F238E27FC236}">
                <a16:creationId xmlns:a16="http://schemas.microsoft.com/office/drawing/2014/main" id="{CA1AD420-1201-4342-A8E0-E497579FB120}"/>
              </a:ext>
            </a:extLst>
          </p:cNvPr>
          <p:cNvPicPr/>
          <p:nvPr/>
        </p:nvPicPr>
        <p:blipFill>
          <a:blip r:embed="rId2">
            <a:extLst>
              <a:ext uri="{28A0092B-C50C-407E-A947-70E740481C1C}">
                <a14:useLocalDpi xmlns:a14="http://schemas.microsoft.com/office/drawing/2010/main" val="0"/>
              </a:ext>
            </a:extLst>
          </a:blip>
          <a:stretch>
            <a:fillRect/>
          </a:stretch>
        </p:blipFill>
        <p:spPr>
          <a:xfrm>
            <a:off x="2810460" y="2085657"/>
            <a:ext cx="6571080" cy="3817838"/>
          </a:xfrm>
          <a:prstGeom prst="rect">
            <a:avLst/>
          </a:prstGeom>
        </p:spPr>
      </p:pic>
    </p:spTree>
    <p:extLst>
      <p:ext uri="{BB962C8B-B14F-4D97-AF65-F5344CB8AC3E}">
        <p14:creationId xmlns:p14="http://schemas.microsoft.com/office/powerpoint/2010/main" val="400695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0231-321B-4401-8BD4-156135BDB861}"/>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1BF942A4-8A3C-45D7-B2C6-6D31DD749E19}"/>
              </a:ext>
            </a:extLst>
          </p:cNvPr>
          <p:cNvSpPr>
            <a:spLocks noGrp="1"/>
          </p:cNvSpPr>
          <p:nvPr>
            <p:ph idx="1"/>
          </p:nvPr>
        </p:nvSpPr>
        <p:spPr/>
        <p:txBody>
          <a:bodyPr/>
          <a:lstStyle/>
          <a:p>
            <a:r>
              <a:rPr lang="en-IN" dirty="0"/>
              <a:t>The elastic properties of fluid-saturated rocks are known to vary with frequency[1], and a goal of current research is to use this fact to improve estimation of fluid properties from seismic data. Frequency-dependent effects are often particularly pronounced for rocks containing gas. Frequency-dependent effects can be studied either through direct measurements of attenuation or through frequency dependent reflectivity associated with high values of velocity dispersion. The basis of techniques is measuring the cumulative loss of energy during transmission through an attenuating zone. </a:t>
            </a:r>
          </a:p>
          <a:p>
            <a:endParaRPr lang="en-IN" dirty="0"/>
          </a:p>
        </p:txBody>
      </p:sp>
    </p:spTree>
    <p:extLst>
      <p:ext uri="{BB962C8B-B14F-4D97-AF65-F5344CB8AC3E}">
        <p14:creationId xmlns:p14="http://schemas.microsoft.com/office/powerpoint/2010/main" val="3397178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BF97FE-C1C1-4431-9CD1-5389CF7CCAB1}"/>
              </a:ext>
            </a:extLst>
          </p:cNvPr>
          <p:cNvSpPr>
            <a:spLocks noGrp="1"/>
          </p:cNvSpPr>
          <p:nvPr>
            <p:ph idx="1"/>
          </p:nvPr>
        </p:nvSpPr>
        <p:spPr>
          <a:xfrm>
            <a:off x="1364708" y="5021179"/>
            <a:ext cx="9603275" cy="1199145"/>
          </a:xfrm>
        </p:spPr>
        <p:txBody>
          <a:bodyPr/>
          <a:lstStyle/>
          <a:p>
            <a:r>
              <a:rPr lang="en-IN" dirty="0"/>
              <a:t>Number of draws left: 5910, Posterior mean: 0.389, Posterior median: 0.386, Posterior 95% quantile interval: 0.186-0.622, highest probability: 0.026, corresponding interval: 0.480-0.490.</a:t>
            </a:r>
          </a:p>
        </p:txBody>
      </p:sp>
      <p:pic>
        <p:nvPicPr>
          <p:cNvPr id="4" name="Picture 3">
            <a:extLst>
              <a:ext uri="{FF2B5EF4-FFF2-40B4-BE49-F238E27FC236}">
                <a16:creationId xmlns:a16="http://schemas.microsoft.com/office/drawing/2014/main" id="{FDBE929B-4A2B-46AB-84BD-EF7BB246C8B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37146" y="156210"/>
            <a:ext cx="10058400" cy="4864969"/>
          </a:xfrm>
          <a:prstGeom prst="rect">
            <a:avLst/>
          </a:prstGeom>
        </p:spPr>
      </p:pic>
    </p:spTree>
    <p:extLst>
      <p:ext uri="{BB962C8B-B14F-4D97-AF65-F5344CB8AC3E}">
        <p14:creationId xmlns:p14="http://schemas.microsoft.com/office/powerpoint/2010/main" val="266385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05AE-3427-44D0-9C9D-9BDC485E0D60}"/>
              </a:ext>
            </a:extLst>
          </p:cNvPr>
          <p:cNvSpPr>
            <a:spLocks noGrp="1"/>
          </p:cNvSpPr>
          <p:nvPr>
            <p:ph type="title"/>
          </p:nvPr>
        </p:nvSpPr>
        <p:spPr/>
        <p:txBody>
          <a:bodyPr/>
          <a:lstStyle/>
          <a:p>
            <a:r>
              <a:rPr lang="en-IN" b="1" i="1" dirty="0"/>
              <a:t>Informative Prior</a:t>
            </a:r>
            <a:endParaRPr lang="en-IN" dirty="0"/>
          </a:p>
        </p:txBody>
      </p:sp>
      <p:pic>
        <p:nvPicPr>
          <p:cNvPr id="4" name="Picture 3">
            <a:extLst>
              <a:ext uri="{FF2B5EF4-FFF2-40B4-BE49-F238E27FC236}">
                <a16:creationId xmlns:a16="http://schemas.microsoft.com/office/drawing/2014/main" id="{4C4D0973-17C7-4B4C-85EE-C1BE6ED76EF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51579" y="1973179"/>
            <a:ext cx="8622863" cy="4080301"/>
          </a:xfrm>
          <a:prstGeom prst="rect">
            <a:avLst/>
          </a:prstGeom>
        </p:spPr>
      </p:pic>
    </p:spTree>
    <p:extLst>
      <p:ext uri="{BB962C8B-B14F-4D97-AF65-F5344CB8AC3E}">
        <p14:creationId xmlns:p14="http://schemas.microsoft.com/office/powerpoint/2010/main" val="3193956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48D7-1FC5-474C-B15F-CF71C540D78D}"/>
              </a:ext>
            </a:extLst>
          </p:cNvPr>
          <p:cNvSpPr>
            <a:spLocks noGrp="1"/>
          </p:cNvSpPr>
          <p:nvPr>
            <p:ph type="title"/>
          </p:nvPr>
        </p:nvSpPr>
        <p:spPr/>
        <p:txBody>
          <a:bodyPr/>
          <a:lstStyle/>
          <a:p>
            <a:r>
              <a:rPr lang="en-IN" dirty="0"/>
              <a:t>Implementation- Inversion of porosity and water saturation</a:t>
            </a:r>
          </a:p>
        </p:txBody>
      </p:sp>
      <p:sp>
        <p:nvSpPr>
          <p:cNvPr id="3" name="Content Placeholder 2">
            <a:extLst>
              <a:ext uri="{FF2B5EF4-FFF2-40B4-BE49-F238E27FC236}">
                <a16:creationId xmlns:a16="http://schemas.microsoft.com/office/drawing/2014/main" id="{105C9DAB-FC75-48EA-B172-FCF5325E7239}"/>
              </a:ext>
            </a:extLst>
          </p:cNvPr>
          <p:cNvSpPr>
            <a:spLocks noGrp="1"/>
          </p:cNvSpPr>
          <p:nvPr>
            <p:ph idx="1"/>
          </p:nvPr>
        </p:nvSpPr>
        <p:spPr>
          <a:xfrm>
            <a:off x="1451579" y="2602868"/>
            <a:ext cx="9603275" cy="3450613"/>
          </a:xfrm>
        </p:spPr>
        <p:txBody>
          <a:bodyPr/>
          <a:lstStyle/>
          <a:p>
            <a:r>
              <a:rPr lang="en-IN" dirty="0"/>
              <a:t>For implementing our </a:t>
            </a:r>
            <a:r>
              <a:rPr lang="en-IN" dirty="0" err="1"/>
              <a:t>bayesian</a:t>
            </a:r>
            <a:r>
              <a:rPr lang="en-IN" dirty="0"/>
              <a:t> model we need 3 thing</a:t>
            </a:r>
          </a:p>
          <a:p>
            <a:pPr lvl="1"/>
            <a:r>
              <a:rPr lang="en-IN" dirty="0"/>
              <a:t>Data</a:t>
            </a:r>
          </a:p>
          <a:p>
            <a:pPr lvl="1"/>
            <a:r>
              <a:rPr lang="en-IN" dirty="0"/>
              <a:t>Generative model</a:t>
            </a:r>
          </a:p>
          <a:p>
            <a:pPr lvl="1"/>
            <a:r>
              <a:rPr lang="en-IN" dirty="0"/>
              <a:t>Prior Distribution</a:t>
            </a:r>
          </a:p>
          <a:p>
            <a:r>
              <a:rPr lang="en-IN" dirty="0"/>
              <a:t>For </a:t>
            </a:r>
            <a:r>
              <a:rPr lang="en-IN" dirty="0" err="1"/>
              <a:t>bayesian</a:t>
            </a:r>
            <a:r>
              <a:rPr lang="en-IN" dirty="0"/>
              <a:t> analysis a necessary condition in that uncertainty in each part of our model should be represented as probability distribution.</a:t>
            </a:r>
          </a:p>
        </p:txBody>
      </p:sp>
    </p:spTree>
    <p:extLst>
      <p:ext uri="{BB962C8B-B14F-4D97-AF65-F5344CB8AC3E}">
        <p14:creationId xmlns:p14="http://schemas.microsoft.com/office/powerpoint/2010/main" val="3237625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AE647-5F60-46BB-87BA-0E5137A70013}"/>
              </a:ext>
            </a:extLst>
          </p:cNvPr>
          <p:cNvSpPr>
            <a:spLocks noGrp="1"/>
          </p:cNvSpPr>
          <p:nvPr>
            <p:ph type="title"/>
          </p:nvPr>
        </p:nvSpPr>
        <p:spPr/>
        <p:txBody>
          <a:bodyPr/>
          <a:lstStyle/>
          <a:p>
            <a:r>
              <a:rPr lang="en-IN" dirty="0"/>
              <a:t>Prior distribution</a:t>
            </a:r>
          </a:p>
        </p:txBody>
      </p:sp>
      <p:sp>
        <p:nvSpPr>
          <p:cNvPr id="3" name="Content Placeholder 2">
            <a:extLst>
              <a:ext uri="{FF2B5EF4-FFF2-40B4-BE49-F238E27FC236}">
                <a16:creationId xmlns:a16="http://schemas.microsoft.com/office/drawing/2014/main" id="{53771442-6081-4B23-888F-01AB2589CF67}"/>
              </a:ext>
            </a:extLst>
          </p:cNvPr>
          <p:cNvSpPr>
            <a:spLocks noGrp="1"/>
          </p:cNvSpPr>
          <p:nvPr>
            <p:ph idx="1"/>
          </p:nvPr>
        </p:nvSpPr>
        <p:spPr/>
        <p:txBody>
          <a:bodyPr/>
          <a:lstStyle/>
          <a:p>
            <a:r>
              <a:rPr lang="en-IN" dirty="0"/>
              <a:t>Normal distributions of N(0.1, 0.25) for porosity and N(0.9, 0.25) for water saturation are assumed respectively as the prior information. As both are assumed to independent of each other joint probability estimation is considered as bivariate normal distribution with co-relation factor to be zero.</a:t>
            </a:r>
          </a:p>
        </p:txBody>
      </p:sp>
      <p:pic>
        <p:nvPicPr>
          <p:cNvPr id="4" name="Picture 3">
            <a:extLst>
              <a:ext uri="{FF2B5EF4-FFF2-40B4-BE49-F238E27FC236}">
                <a16:creationId xmlns:a16="http://schemas.microsoft.com/office/drawing/2014/main" id="{0AAAB587-BEA3-41A2-9D40-F437CD576B52}"/>
              </a:ext>
            </a:extLst>
          </p:cNvPr>
          <p:cNvPicPr/>
          <p:nvPr/>
        </p:nvPicPr>
        <p:blipFill>
          <a:blip r:embed="rId2">
            <a:extLst>
              <a:ext uri="{28A0092B-C50C-407E-A947-70E740481C1C}">
                <a14:useLocalDpi xmlns:a14="http://schemas.microsoft.com/office/drawing/2010/main" val="0"/>
              </a:ext>
            </a:extLst>
          </a:blip>
          <a:stretch>
            <a:fillRect/>
          </a:stretch>
        </p:blipFill>
        <p:spPr>
          <a:xfrm>
            <a:off x="733700" y="3561347"/>
            <a:ext cx="5384365" cy="3143734"/>
          </a:xfrm>
          <a:prstGeom prst="rect">
            <a:avLst/>
          </a:prstGeom>
        </p:spPr>
      </p:pic>
      <p:pic>
        <p:nvPicPr>
          <p:cNvPr id="5" name="Picture 4">
            <a:extLst>
              <a:ext uri="{FF2B5EF4-FFF2-40B4-BE49-F238E27FC236}">
                <a16:creationId xmlns:a16="http://schemas.microsoft.com/office/drawing/2014/main" id="{C3406121-AC1E-4421-8EA1-48CD3641B49F}"/>
              </a:ext>
            </a:extLst>
          </p:cNvPr>
          <p:cNvPicPr/>
          <p:nvPr/>
        </p:nvPicPr>
        <p:blipFill rotWithShape="1">
          <a:blip r:embed="rId3">
            <a:extLst>
              <a:ext uri="{28A0092B-C50C-407E-A947-70E740481C1C}">
                <a14:useLocalDpi xmlns:a14="http://schemas.microsoft.com/office/drawing/2010/main" val="0"/>
              </a:ext>
            </a:extLst>
          </a:blip>
          <a:srcRect t="1961"/>
          <a:stretch/>
        </p:blipFill>
        <p:spPr bwMode="auto">
          <a:xfrm>
            <a:off x="6388368" y="3561347"/>
            <a:ext cx="5384365" cy="31437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8728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455F-BEA5-4BDA-8F64-69D9B1C9CC6A}"/>
              </a:ext>
            </a:extLst>
          </p:cNvPr>
          <p:cNvSpPr>
            <a:spLocks noGrp="1"/>
          </p:cNvSpPr>
          <p:nvPr>
            <p:ph type="title"/>
          </p:nvPr>
        </p:nvSpPr>
        <p:spPr/>
        <p:txBody>
          <a:bodyPr/>
          <a:lstStyle/>
          <a:p>
            <a:r>
              <a:rPr lang="en-IN" dirty="0"/>
              <a:t>Generative Model</a:t>
            </a:r>
          </a:p>
        </p:txBody>
      </p:sp>
      <p:sp>
        <p:nvSpPr>
          <p:cNvPr id="3" name="Content Placeholder 2">
            <a:extLst>
              <a:ext uri="{FF2B5EF4-FFF2-40B4-BE49-F238E27FC236}">
                <a16:creationId xmlns:a16="http://schemas.microsoft.com/office/drawing/2014/main" id="{988165E0-5109-4E5A-96D8-EF05D2273C3A}"/>
              </a:ext>
            </a:extLst>
          </p:cNvPr>
          <p:cNvSpPr>
            <a:spLocks noGrp="1"/>
          </p:cNvSpPr>
          <p:nvPr>
            <p:ph idx="1"/>
          </p:nvPr>
        </p:nvSpPr>
        <p:spPr>
          <a:xfrm>
            <a:off x="1612000" y="3090553"/>
            <a:ext cx="9603275" cy="3450613"/>
          </a:xfrm>
        </p:spPr>
        <p:txBody>
          <a:bodyPr/>
          <a:lstStyle/>
          <a:p>
            <a:r>
              <a:rPr lang="en-IN" dirty="0"/>
              <a:t>Generative model is basically a probability distribution that gives probability of getting a particular data given a particular parameter.</a:t>
            </a:r>
          </a:p>
          <a:p>
            <a:endParaRPr lang="en-IN" dirty="0"/>
          </a:p>
        </p:txBody>
      </p:sp>
    </p:spTree>
    <p:extLst>
      <p:ext uri="{BB962C8B-B14F-4D97-AF65-F5344CB8AC3E}">
        <p14:creationId xmlns:p14="http://schemas.microsoft.com/office/powerpoint/2010/main" val="3066223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61D6-4946-46E7-847C-1B4D5043108D}"/>
              </a:ext>
            </a:extLst>
          </p:cNvPr>
          <p:cNvSpPr>
            <a:spLocks noGrp="1"/>
          </p:cNvSpPr>
          <p:nvPr>
            <p:ph type="title"/>
          </p:nvPr>
        </p:nvSpPr>
        <p:spPr/>
        <p:txBody>
          <a:bodyPr/>
          <a:lstStyle/>
          <a:p>
            <a:r>
              <a:rPr lang="en-IN" b="1" dirty="0"/>
              <a:t>Generative model 1 </a:t>
            </a:r>
            <a:br>
              <a:rPr lang="en-IN" b="1" dirty="0"/>
            </a:br>
            <a:endParaRPr lang="en-IN" dirty="0"/>
          </a:p>
        </p:txBody>
      </p:sp>
      <p:sp>
        <p:nvSpPr>
          <p:cNvPr id="3" name="Content Placeholder 2">
            <a:extLst>
              <a:ext uri="{FF2B5EF4-FFF2-40B4-BE49-F238E27FC236}">
                <a16:creationId xmlns:a16="http://schemas.microsoft.com/office/drawing/2014/main" id="{D1CF2088-FB62-4755-B652-AF66E20D3618}"/>
              </a:ext>
            </a:extLst>
          </p:cNvPr>
          <p:cNvSpPr>
            <a:spLocks noGrp="1"/>
          </p:cNvSpPr>
          <p:nvPr>
            <p:ph idx="1"/>
          </p:nvPr>
        </p:nvSpPr>
        <p:spPr/>
        <p:txBody>
          <a:bodyPr>
            <a:normAutofit fontScale="85000" lnSpcReduction="20000"/>
          </a:bodyPr>
          <a:lstStyle/>
          <a:p>
            <a:pPr marL="0" indent="0">
              <a:buNone/>
            </a:pPr>
            <a:r>
              <a:rPr lang="en-IN" b="1" i="1" dirty="0"/>
              <a:t>Step 1: Calculation of Frequency-Dependent Reflectivity</a:t>
            </a:r>
          </a:p>
          <a:p>
            <a:pPr marL="0" indent="0">
              <a:buNone/>
            </a:pPr>
            <a:endParaRPr lang="en-IN" dirty="0"/>
          </a:p>
          <a:p>
            <a:r>
              <a:rPr lang="en-IN" dirty="0"/>
              <a:t>For each pair of porosity and water saturation, calculate reflectivity at each angle of incidence and frequency.</a:t>
            </a:r>
          </a:p>
          <a:p>
            <a:r>
              <a:rPr lang="en-IN" dirty="0"/>
              <a:t>r =r(</a:t>
            </a:r>
            <a:r>
              <a:rPr lang="en-IN" dirty="0" err="1"/>
              <a:t>θi</a:t>
            </a:r>
            <a:r>
              <a:rPr lang="en-IN" dirty="0"/>
              <a:t>, fj)</a:t>
            </a:r>
          </a:p>
          <a:p>
            <a:pPr marL="0" indent="0">
              <a:buNone/>
            </a:pPr>
            <a:endParaRPr lang="en-IN" dirty="0"/>
          </a:p>
          <a:p>
            <a:r>
              <a:rPr lang="en-IN" dirty="0"/>
              <a:t>fj = 10,20,30,40,50 Hz.</a:t>
            </a:r>
          </a:p>
          <a:p>
            <a:r>
              <a:rPr lang="en-IN" dirty="0" err="1"/>
              <a:t>θi</a:t>
            </a:r>
            <a:r>
              <a:rPr lang="en-IN" dirty="0"/>
              <a:t> = 0-30 degree with step of 1 degree.</a:t>
            </a:r>
          </a:p>
          <a:p>
            <a:r>
              <a:rPr lang="en-IN" dirty="0"/>
              <a:t>So for each porosity and water saturation we will get 155 </a:t>
            </a:r>
            <a:r>
              <a:rPr lang="en-IN" dirty="0" err="1"/>
              <a:t>reflectivities</a:t>
            </a:r>
            <a:r>
              <a:rPr lang="en-IN" dirty="0"/>
              <a:t>.</a:t>
            </a:r>
          </a:p>
          <a:p>
            <a:endParaRPr lang="en-IN" dirty="0"/>
          </a:p>
        </p:txBody>
      </p:sp>
    </p:spTree>
    <p:extLst>
      <p:ext uri="{BB962C8B-B14F-4D97-AF65-F5344CB8AC3E}">
        <p14:creationId xmlns:p14="http://schemas.microsoft.com/office/powerpoint/2010/main" val="498954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8CEB0-4B91-46BF-8384-406A5971B3AE}"/>
              </a:ext>
            </a:extLst>
          </p:cNvPr>
          <p:cNvSpPr>
            <a:spLocks noGrp="1"/>
          </p:cNvSpPr>
          <p:nvPr>
            <p:ph idx="1"/>
          </p:nvPr>
        </p:nvSpPr>
        <p:spPr>
          <a:xfrm>
            <a:off x="1050527" y="0"/>
            <a:ext cx="10596041" cy="5710989"/>
          </a:xfrm>
        </p:spPr>
        <p:txBody>
          <a:bodyPr>
            <a:normAutofit/>
          </a:bodyPr>
          <a:lstStyle/>
          <a:p>
            <a:pPr marL="0" indent="0">
              <a:buNone/>
            </a:pPr>
            <a:r>
              <a:rPr lang="en-IN" b="1" i="1" dirty="0"/>
              <a:t>Step 2: Spectral Decomposition And Balancing</a:t>
            </a:r>
            <a:endParaRPr lang="en-IN" dirty="0"/>
          </a:p>
          <a:p>
            <a:r>
              <a:rPr lang="en-IN" dirty="0"/>
              <a:t>Spectrally decomposing and balancing pre-stack data along the reservoir position to obtain the spectral amplitudes d varying with angle of incident </a:t>
            </a:r>
            <a:r>
              <a:rPr lang="en-IN" dirty="0" err="1"/>
              <a:t>θi</a:t>
            </a:r>
            <a:r>
              <a:rPr lang="en-IN" dirty="0"/>
              <a:t> at frequencies fj, i.e.,</a:t>
            </a:r>
          </a:p>
          <a:p>
            <a:r>
              <a:rPr lang="en-IN" dirty="0"/>
              <a:t>d=d(</a:t>
            </a:r>
            <a:r>
              <a:rPr lang="en-IN" dirty="0" err="1"/>
              <a:t>θi</a:t>
            </a:r>
            <a:r>
              <a:rPr lang="en-IN" dirty="0"/>
              <a:t>, fj)</a:t>
            </a:r>
          </a:p>
          <a:p>
            <a:pPr marL="0" indent="0">
              <a:buNone/>
            </a:pPr>
            <a:r>
              <a:rPr lang="en-IN" b="1" i="1" dirty="0"/>
              <a:t>Step 3: Calculating mis-fit</a:t>
            </a:r>
          </a:p>
          <a:p>
            <a:pPr marL="0" indent="0">
              <a:buNone/>
            </a:pPr>
            <a:endParaRPr lang="en-IN" dirty="0"/>
          </a:p>
          <a:p>
            <a:pPr marL="0" indent="0">
              <a:buNone/>
            </a:pPr>
            <a:endParaRPr lang="en-IN" dirty="0"/>
          </a:p>
          <a:p>
            <a:pPr marL="0" indent="0">
              <a:buNone/>
            </a:pPr>
            <a:endParaRPr lang="en-IN" dirty="0"/>
          </a:p>
          <a:p>
            <a:r>
              <a:rPr lang="en-IN" dirty="0"/>
              <a:t>Comparing r with d and calculating the misfits between them. This provides a basis for an inversion of the data in terms of petrophysical parameters. </a:t>
            </a:r>
          </a:p>
          <a:p>
            <a:r>
              <a:rPr lang="en-IN" dirty="0"/>
              <a:t>So for each pair of porosity and water saturation we will get a mis-fit(delta E).</a:t>
            </a:r>
          </a:p>
          <a:p>
            <a:endParaRPr lang="en-IN" dirty="0"/>
          </a:p>
        </p:txBody>
      </p:sp>
      <p:pic>
        <p:nvPicPr>
          <p:cNvPr id="7" name="Picture 6">
            <a:extLst>
              <a:ext uri="{FF2B5EF4-FFF2-40B4-BE49-F238E27FC236}">
                <a16:creationId xmlns:a16="http://schemas.microsoft.com/office/drawing/2014/main" id="{A3068B60-7309-4DE6-97E9-415EE0B1D5D7}"/>
              </a:ext>
            </a:extLst>
          </p:cNvPr>
          <p:cNvPicPr/>
          <p:nvPr/>
        </p:nvPicPr>
        <p:blipFill>
          <a:blip r:embed="rId2">
            <a:extLst>
              <a:ext uri="{28A0092B-C50C-407E-A947-70E740481C1C}">
                <a14:useLocalDpi xmlns:a14="http://schemas.microsoft.com/office/drawing/2010/main" val="0"/>
              </a:ext>
            </a:extLst>
          </a:blip>
          <a:stretch>
            <a:fillRect/>
          </a:stretch>
        </p:blipFill>
        <p:spPr>
          <a:xfrm>
            <a:off x="4574992" y="2589129"/>
            <a:ext cx="1773555" cy="755650"/>
          </a:xfrm>
          <a:prstGeom prst="rect">
            <a:avLst/>
          </a:prstGeom>
        </p:spPr>
      </p:pic>
    </p:spTree>
    <p:extLst>
      <p:ext uri="{BB962C8B-B14F-4D97-AF65-F5344CB8AC3E}">
        <p14:creationId xmlns:p14="http://schemas.microsoft.com/office/powerpoint/2010/main" val="174137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4064B-70A4-4B08-875F-8E7C72A7F6CD}"/>
              </a:ext>
            </a:extLst>
          </p:cNvPr>
          <p:cNvSpPr>
            <a:spLocks noGrp="1"/>
          </p:cNvSpPr>
          <p:nvPr>
            <p:ph type="title"/>
          </p:nvPr>
        </p:nvSpPr>
        <p:spPr/>
        <p:txBody>
          <a:bodyPr/>
          <a:lstStyle/>
          <a:p>
            <a:r>
              <a:rPr lang="en-IN" dirty="0"/>
              <a:t>Step 4: Deriving Generative Model</a:t>
            </a:r>
          </a:p>
        </p:txBody>
      </p:sp>
      <p:sp>
        <p:nvSpPr>
          <p:cNvPr id="3" name="Content Placeholder 2">
            <a:extLst>
              <a:ext uri="{FF2B5EF4-FFF2-40B4-BE49-F238E27FC236}">
                <a16:creationId xmlns:a16="http://schemas.microsoft.com/office/drawing/2014/main" id="{559F9974-DAED-4D82-9457-71B214BF0607}"/>
              </a:ext>
            </a:extLst>
          </p:cNvPr>
          <p:cNvSpPr>
            <a:spLocks noGrp="1"/>
          </p:cNvSpPr>
          <p:nvPr>
            <p:ph idx="1"/>
          </p:nvPr>
        </p:nvSpPr>
        <p:spPr/>
        <p:txBody>
          <a:bodyPr/>
          <a:lstStyle/>
          <a:p>
            <a:r>
              <a:rPr lang="en-IN" dirty="0"/>
              <a:t>Generative model is basically a probability distribution that gives probability of getting a particular data given a particular parameter.</a:t>
            </a:r>
          </a:p>
          <a:p>
            <a:r>
              <a:rPr lang="en-IN" dirty="0"/>
              <a:t>So we have to find:</a:t>
            </a:r>
          </a:p>
          <a:p>
            <a:endParaRPr lang="en-IN" dirty="0"/>
          </a:p>
        </p:txBody>
      </p:sp>
      <p:pic>
        <p:nvPicPr>
          <p:cNvPr id="4" name="Picture 3">
            <a:extLst>
              <a:ext uri="{FF2B5EF4-FFF2-40B4-BE49-F238E27FC236}">
                <a16:creationId xmlns:a16="http://schemas.microsoft.com/office/drawing/2014/main" id="{580934B5-73A2-4CDE-B353-5B2DE08648F6}"/>
              </a:ext>
            </a:extLst>
          </p:cNvPr>
          <p:cNvPicPr/>
          <p:nvPr/>
        </p:nvPicPr>
        <p:blipFill>
          <a:blip r:embed="rId2">
            <a:extLst>
              <a:ext uri="{28A0092B-C50C-407E-A947-70E740481C1C}">
                <a14:useLocalDpi xmlns:a14="http://schemas.microsoft.com/office/drawing/2010/main" val="0"/>
              </a:ext>
            </a:extLst>
          </a:blip>
          <a:stretch>
            <a:fillRect/>
          </a:stretch>
        </p:blipFill>
        <p:spPr>
          <a:xfrm>
            <a:off x="4505061" y="3429000"/>
            <a:ext cx="1748155" cy="681990"/>
          </a:xfrm>
          <a:prstGeom prst="rect">
            <a:avLst/>
          </a:prstGeom>
        </p:spPr>
      </p:pic>
      <p:pic>
        <p:nvPicPr>
          <p:cNvPr id="5" name="Picture 4">
            <a:extLst>
              <a:ext uri="{FF2B5EF4-FFF2-40B4-BE49-F238E27FC236}">
                <a16:creationId xmlns:a16="http://schemas.microsoft.com/office/drawing/2014/main" id="{6E699739-0D70-4D16-A423-E077B51F1A44}"/>
              </a:ext>
            </a:extLst>
          </p:cNvPr>
          <p:cNvPicPr/>
          <p:nvPr/>
        </p:nvPicPr>
        <p:blipFill>
          <a:blip r:embed="rId3">
            <a:extLst>
              <a:ext uri="{28A0092B-C50C-407E-A947-70E740481C1C}">
                <a14:useLocalDpi xmlns:a14="http://schemas.microsoft.com/office/drawing/2010/main" val="0"/>
              </a:ext>
            </a:extLst>
          </a:blip>
          <a:stretch>
            <a:fillRect/>
          </a:stretch>
        </p:blipFill>
        <p:spPr>
          <a:xfrm>
            <a:off x="3794475" y="4623284"/>
            <a:ext cx="3512185" cy="691515"/>
          </a:xfrm>
          <a:prstGeom prst="rect">
            <a:avLst/>
          </a:prstGeom>
        </p:spPr>
      </p:pic>
    </p:spTree>
    <p:extLst>
      <p:ext uri="{BB962C8B-B14F-4D97-AF65-F5344CB8AC3E}">
        <p14:creationId xmlns:p14="http://schemas.microsoft.com/office/powerpoint/2010/main" val="429988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E3B6A-7381-44D5-AD13-0DFF91FB1662}"/>
              </a:ext>
            </a:extLst>
          </p:cNvPr>
          <p:cNvSpPr>
            <a:spLocks noGrp="1"/>
          </p:cNvSpPr>
          <p:nvPr>
            <p:ph type="title"/>
          </p:nvPr>
        </p:nvSpPr>
        <p:spPr/>
        <p:txBody>
          <a:bodyPr/>
          <a:lstStyle/>
          <a:p>
            <a:r>
              <a:rPr lang="en-IN" dirty="0"/>
              <a:t>Generative model 2</a:t>
            </a:r>
          </a:p>
        </p:txBody>
      </p:sp>
      <p:sp>
        <p:nvSpPr>
          <p:cNvPr id="3" name="Content Placeholder 2">
            <a:extLst>
              <a:ext uri="{FF2B5EF4-FFF2-40B4-BE49-F238E27FC236}">
                <a16:creationId xmlns:a16="http://schemas.microsoft.com/office/drawing/2014/main" id="{E3AAD315-2681-4F6A-9D41-3835BA772A1C}"/>
              </a:ext>
            </a:extLst>
          </p:cNvPr>
          <p:cNvSpPr>
            <a:spLocks noGrp="1"/>
          </p:cNvSpPr>
          <p:nvPr>
            <p:ph idx="1"/>
          </p:nvPr>
        </p:nvSpPr>
        <p:spPr>
          <a:xfrm>
            <a:off x="1" y="2100546"/>
            <a:ext cx="5731510" cy="3626486"/>
          </a:xfrm>
        </p:spPr>
        <p:txBody>
          <a:bodyPr>
            <a:normAutofit/>
          </a:bodyPr>
          <a:lstStyle/>
          <a:p>
            <a:r>
              <a:rPr lang="en-IN" dirty="0"/>
              <a:t>We can see that water saturation and porosity shows a certain trend, they are not uniformly distributed rather they show a certain distribution. It seems they normally distributed with mean following a line in the plane.</a:t>
            </a:r>
          </a:p>
          <a:p>
            <a:r>
              <a:rPr lang="en-IN" dirty="0"/>
              <a:t>We have used linear regression with find how the mean of this normal distribution is distributed.</a:t>
            </a:r>
          </a:p>
        </p:txBody>
      </p:sp>
      <p:pic>
        <p:nvPicPr>
          <p:cNvPr id="4" name="Picture 3">
            <a:extLst>
              <a:ext uri="{FF2B5EF4-FFF2-40B4-BE49-F238E27FC236}">
                <a16:creationId xmlns:a16="http://schemas.microsoft.com/office/drawing/2014/main" id="{734353F8-1BDC-4235-BA9A-37A4E477637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566611" y="1853753"/>
            <a:ext cx="6260899" cy="3626485"/>
          </a:xfrm>
          <a:prstGeom prst="rect">
            <a:avLst/>
          </a:prstGeom>
        </p:spPr>
      </p:pic>
    </p:spTree>
    <p:extLst>
      <p:ext uri="{BB962C8B-B14F-4D97-AF65-F5344CB8AC3E}">
        <p14:creationId xmlns:p14="http://schemas.microsoft.com/office/powerpoint/2010/main" val="193784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4F6696-A0AD-4051-9C9F-52663B5E579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52128" y="3429000"/>
            <a:ext cx="5731510" cy="2957830"/>
          </a:xfrm>
          <a:prstGeom prst="rect">
            <a:avLst/>
          </a:prstGeom>
        </p:spPr>
      </p:pic>
      <p:pic>
        <p:nvPicPr>
          <p:cNvPr id="9" name="Picture 8">
            <a:extLst>
              <a:ext uri="{FF2B5EF4-FFF2-40B4-BE49-F238E27FC236}">
                <a16:creationId xmlns:a16="http://schemas.microsoft.com/office/drawing/2014/main" id="{9D090BE9-9B46-4C8C-BCE4-8A3DED2FF63F}"/>
              </a:ext>
            </a:extLst>
          </p:cNvPr>
          <p:cNvPicPr/>
          <p:nvPr/>
        </p:nvPicPr>
        <p:blipFill>
          <a:blip r:embed="rId3">
            <a:extLst>
              <a:ext uri="{28A0092B-C50C-407E-A947-70E740481C1C}">
                <a14:useLocalDpi xmlns:a14="http://schemas.microsoft.com/office/drawing/2010/main" val="0"/>
              </a:ext>
            </a:extLst>
          </a:blip>
          <a:stretch>
            <a:fillRect/>
          </a:stretch>
        </p:blipFill>
        <p:spPr>
          <a:xfrm>
            <a:off x="1066733" y="174625"/>
            <a:ext cx="2851150" cy="2800350"/>
          </a:xfrm>
          <a:prstGeom prst="rect">
            <a:avLst/>
          </a:prstGeom>
        </p:spPr>
      </p:pic>
      <p:pic>
        <p:nvPicPr>
          <p:cNvPr id="10" name="Picture 9">
            <a:extLst>
              <a:ext uri="{FF2B5EF4-FFF2-40B4-BE49-F238E27FC236}">
                <a16:creationId xmlns:a16="http://schemas.microsoft.com/office/drawing/2014/main" id="{E3EA6C98-F519-45C9-B66A-83DE7AB34CD6}"/>
              </a:ext>
            </a:extLst>
          </p:cNvPr>
          <p:cNvPicPr/>
          <p:nvPr/>
        </p:nvPicPr>
        <p:blipFill>
          <a:blip r:embed="rId4">
            <a:extLst>
              <a:ext uri="{28A0092B-C50C-407E-A947-70E740481C1C}">
                <a14:useLocalDpi xmlns:a14="http://schemas.microsoft.com/office/drawing/2010/main" val="0"/>
              </a:ext>
            </a:extLst>
          </a:blip>
          <a:stretch>
            <a:fillRect/>
          </a:stretch>
        </p:blipFill>
        <p:spPr>
          <a:xfrm>
            <a:off x="4135688" y="156403"/>
            <a:ext cx="2647950" cy="2851150"/>
          </a:xfrm>
          <a:prstGeom prst="rect">
            <a:avLst/>
          </a:prstGeom>
        </p:spPr>
      </p:pic>
      <p:cxnSp>
        <p:nvCxnSpPr>
          <p:cNvPr id="11" name="Straight Connector 10">
            <a:extLst>
              <a:ext uri="{FF2B5EF4-FFF2-40B4-BE49-F238E27FC236}">
                <a16:creationId xmlns:a16="http://schemas.microsoft.com/office/drawing/2014/main" id="{DB9F8ABA-477E-4C3D-8DF7-91C79AD8C8AA}"/>
              </a:ext>
            </a:extLst>
          </p:cNvPr>
          <p:cNvCxnSpPr/>
          <p:nvPr/>
        </p:nvCxnSpPr>
        <p:spPr>
          <a:xfrm flipV="1">
            <a:off x="1548330" y="4271895"/>
            <a:ext cx="4988560" cy="1608455"/>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26533387-A600-4F0D-B333-087FE8E27990}"/>
              </a:ext>
            </a:extLst>
          </p:cNvPr>
          <p:cNvSpPr txBox="1"/>
          <p:nvPr/>
        </p:nvSpPr>
        <p:spPr>
          <a:xfrm>
            <a:off x="7279840" y="3224461"/>
            <a:ext cx="4017177" cy="2862322"/>
          </a:xfrm>
          <a:prstGeom prst="rect">
            <a:avLst/>
          </a:prstGeom>
          <a:noFill/>
        </p:spPr>
        <p:txBody>
          <a:bodyPr wrap="square" rtlCol="0">
            <a:spAutoFit/>
          </a:bodyPr>
          <a:lstStyle/>
          <a:p>
            <a:r>
              <a:rPr lang="en-IN" dirty="0"/>
              <a:t>The dark black line shows how the mean of the normal distribution is changing with Water saturation and porosity.</a:t>
            </a:r>
          </a:p>
          <a:p>
            <a:r>
              <a:rPr lang="en-IN" dirty="0"/>
              <a:t>Now as this is not a classical linear regression rather we have to incorporate probability here. Because the basic condition of </a:t>
            </a:r>
            <a:r>
              <a:rPr lang="en-IN" dirty="0" err="1"/>
              <a:t>bayesian</a:t>
            </a:r>
            <a:r>
              <a:rPr lang="en-IN" dirty="0"/>
              <a:t> data analysis is that we should represent uncertainty in each part of our model in form of probability distribution.</a:t>
            </a:r>
          </a:p>
        </p:txBody>
      </p:sp>
    </p:spTree>
    <p:extLst>
      <p:ext uri="{BB962C8B-B14F-4D97-AF65-F5344CB8AC3E}">
        <p14:creationId xmlns:p14="http://schemas.microsoft.com/office/powerpoint/2010/main" val="298423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99CA88-680E-48C8-B270-5902E281C925}"/>
              </a:ext>
            </a:extLst>
          </p:cNvPr>
          <p:cNvSpPr>
            <a:spLocks noGrp="1"/>
          </p:cNvSpPr>
          <p:nvPr>
            <p:ph idx="1"/>
          </p:nvPr>
        </p:nvSpPr>
        <p:spPr>
          <a:xfrm>
            <a:off x="946485" y="304800"/>
            <a:ext cx="10108370" cy="5161545"/>
          </a:xfrm>
        </p:spPr>
        <p:txBody>
          <a:bodyPr/>
          <a:lstStyle/>
          <a:p>
            <a:r>
              <a:rPr lang="en-IN" dirty="0"/>
              <a:t>This study takes the latter approach, and builds on the work of Wilson[2] who related frequency-dependent amplitude-versus-offset (FAVO) effects to seismic dispersion. Our goal is to understand the possible use of FAVO to determine rock and fluid properties, with a particular emphasis on porosity and gas saturation. </a:t>
            </a:r>
          </a:p>
          <a:p>
            <a:pPr marL="0" indent="0">
              <a:buNone/>
            </a:pPr>
            <a:endParaRPr lang="en-IN" dirty="0"/>
          </a:p>
          <a:p>
            <a:r>
              <a:rPr lang="en-IN" dirty="0"/>
              <a:t>Estimation of gas saturation from AVO is a difficult and long standing problem, but recent studies have suggested that frequency-dependent effects have the potential to provide a new approach. In this paper we describe a new Bayesian strategy for </a:t>
            </a:r>
            <a:r>
              <a:rPr lang="en-IN" dirty="0" err="1"/>
              <a:t>analyzing</a:t>
            </a:r>
            <a:r>
              <a:rPr lang="en-IN" dirty="0"/>
              <a:t> data on the basis of frequency-dependent rock physics models. </a:t>
            </a:r>
          </a:p>
          <a:p>
            <a:pPr marL="0" indent="0">
              <a:buNone/>
            </a:pPr>
            <a:endParaRPr lang="en-IN" dirty="0"/>
          </a:p>
          <a:p>
            <a:r>
              <a:rPr lang="en-IN" dirty="0"/>
              <a:t>we will also develop a different approach to get a generative model using linear regression along with inverse probability.</a:t>
            </a:r>
          </a:p>
          <a:p>
            <a:endParaRPr lang="en-IN" dirty="0"/>
          </a:p>
        </p:txBody>
      </p:sp>
    </p:spTree>
    <p:extLst>
      <p:ext uri="{BB962C8B-B14F-4D97-AF65-F5344CB8AC3E}">
        <p14:creationId xmlns:p14="http://schemas.microsoft.com/office/powerpoint/2010/main" val="152922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918345-34DE-47F7-A8F4-44E18C6C53CA}"/>
              </a:ext>
            </a:extLst>
          </p:cNvPr>
          <p:cNvPicPr/>
          <p:nvPr/>
        </p:nvPicPr>
        <p:blipFill>
          <a:blip r:embed="rId2">
            <a:extLst>
              <a:ext uri="{28A0092B-C50C-407E-A947-70E740481C1C}">
                <a14:useLocalDpi xmlns:a14="http://schemas.microsoft.com/office/drawing/2010/main" val="0"/>
              </a:ext>
            </a:extLst>
          </a:blip>
          <a:stretch>
            <a:fillRect/>
          </a:stretch>
        </p:blipFill>
        <p:spPr>
          <a:xfrm>
            <a:off x="1299411" y="0"/>
            <a:ext cx="9801726" cy="6144126"/>
          </a:xfrm>
          <a:prstGeom prst="rect">
            <a:avLst/>
          </a:prstGeom>
        </p:spPr>
      </p:pic>
    </p:spTree>
    <p:extLst>
      <p:ext uri="{BB962C8B-B14F-4D97-AF65-F5344CB8AC3E}">
        <p14:creationId xmlns:p14="http://schemas.microsoft.com/office/powerpoint/2010/main" val="3345028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C835D4-D6CB-4ED5-8EA4-4BCA51D254B0}"/>
              </a:ext>
            </a:extLst>
          </p:cNvPr>
          <p:cNvPicPr/>
          <p:nvPr/>
        </p:nvPicPr>
        <p:blipFill>
          <a:blip r:embed="rId2">
            <a:extLst>
              <a:ext uri="{28A0092B-C50C-407E-A947-70E740481C1C}">
                <a14:useLocalDpi xmlns:a14="http://schemas.microsoft.com/office/drawing/2010/main" val="0"/>
              </a:ext>
            </a:extLst>
          </a:blip>
          <a:stretch>
            <a:fillRect/>
          </a:stretch>
        </p:blipFill>
        <p:spPr>
          <a:xfrm>
            <a:off x="821472" y="171900"/>
            <a:ext cx="5447665" cy="2760345"/>
          </a:xfrm>
          <a:prstGeom prst="rect">
            <a:avLst/>
          </a:prstGeom>
        </p:spPr>
      </p:pic>
      <p:pic>
        <p:nvPicPr>
          <p:cNvPr id="5" name="Picture 4">
            <a:extLst>
              <a:ext uri="{FF2B5EF4-FFF2-40B4-BE49-F238E27FC236}">
                <a16:creationId xmlns:a16="http://schemas.microsoft.com/office/drawing/2014/main" id="{81AA951F-2DB0-459C-8CCB-FE84454DBEB7}"/>
              </a:ext>
            </a:extLst>
          </p:cNvPr>
          <p:cNvPicPr/>
          <p:nvPr/>
        </p:nvPicPr>
        <p:blipFill>
          <a:blip r:embed="rId3">
            <a:extLst>
              <a:ext uri="{28A0092B-C50C-407E-A947-70E740481C1C}">
                <a14:useLocalDpi xmlns:a14="http://schemas.microsoft.com/office/drawing/2010/main" val="0"/>
              </a:ext>
            </a:extLst>
          </a:blip>
          <a:stretch>
            <a:fillRect/>
          </a:stretch>
        </p:blipFill>
        <p:spPr>
          <a:xfrm>
            <a:off x="6557193" y="171899"/>
            <a:ext cx="5448300" cy="2760345"/>
          </a:xfrm>
          <a:prstGeom prst="rect">
            <a:avLst/>
          </a:prstGeom>
        </p:spPr>
      </p:pic>
      <p:pic>
        <p:nvPicPr>
          <p:cNvPr id="6" name="Picture 5">
            <a:extLst>
              <a:ext uri="{FF2B5EF4-FFF2-40B4-BE49-F238E27FC236}">
                <a16:creationId xmlns:a16="http://schemas.microsoft.com/office/drawing/2014/main" id="{A043817A-B6CA-4893-954D-B39776ACDEFF}"/>
              </a:ext>
            </a:extLst>
          </p:cNvPr>
          <p:cNvPicPr/>
          <p:nvPr/>
        </p:nvPicPr>
        <p:blipFill>
          <a:blip r:embed="rId4">
            <a:extLst>
              <a:ext uri="{28A0092B-C50C-407E-A947-70E740481C1C}">
                <a14:useLocalDpi xmlns:a14="http://schemas.microsoft.com/office/drawing/2010/main" val="0"/>
              </a:ext>
            </a:extLst>
          </a:blip>
          <a:stretch>
            <a:fillRect/>
          </a:stretch>
        </p:blipFill>
        <p:spPr>
          <a:xfrm>
            <a:off x="821472" y="3180897"/>
            <a:ext cx="5447665" cy="2760345"/>
          </a:xfrm>
          <a:prstGeom prst="rect">
            <a:avLst/>
          </a:prstGeom>
        </p:spPr>
      </p:pic>
      <p:pic>
        <p:nvPicPr>
          <p:cNvPr id="7" name="Picture 6">
            <a:extLst>
              <a:ext uri="{FF2B5EF4-FFF2-40B4-BE49-F238E27FC236}">
                <a16:creationId xmlns:a16="http://schemas.microsoft.com/office/drawing/2014/main" id="{28381FEE-26A0-4DEB-B9B0-D648808B1258}"/>
              </a:ext>
            </a:extLst>
          </p:cNvPr>
          <p:cNvPicPr/>
          <p:nvPr/>
        </p:nvPicPr>
        <p:blipFill>
          <a:blip r:embed="rId5">
            <a:extLst>
              <a:ext uri="{28A0092B-C50C-407E-A947-70E740481C1C}">
                <a14:useLocalDpi xmlns:a14="http://schemas.microsoft.com/office/drawing/2010/main" val="0"/>
              </a:ext>
            </a:extLst>
          </a:blip>
          <a:stretch>
            <a:fillRect/>
          </a:stretch>
        </p:blipFill>
        <p:spPr>
          <a:xfrm>
            <a:off x="6569893" y="3180897"/>
            <a:ext cx="5435600" cy="2760345"/>
          </a:xfrm>
          <a:prstGeom prst="rect">
            <a:avLst/>
          </a:prstGeom>
        </p:spPr>
      </p:pic>
    </p:spTree>
    <p:extLst>
      <p:ext uri="{BB962C8B-B14F-4D97-AF65-F5344CB8AC3E}">
        <p14:creationId xmlns:p14="http://schemas.microsoft.com/office/powerpoint/2010/main" val="458716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77911B-6E9D-43A6-986D-3BE4FA134583}"/>
              </a:ext>
            </a:extLst>
          </p:cNvPr>
          <p:cNvPicPr/>
          <p:nvPr/>
        </p:nvPicPr>
        <p:blipFill rotWithShape="1">
          <a:blip r:embed="rId2">
            <a:extLst>
              <a:ext uri="{28A0092B-C50C-407E-A947-70E740481C1C}">
                <a14:useLocalDpi xmlns:a14="http://schemas.microsoft.com/office/drawing/2010/main" val="0"/>
              </a:ext>
            </a:extLst>
          </a:blip>
          <a:srcRect r="47752"/>
          <a:stretch/>
        </p:blipFill>
        <p:spPr bwMode="auto">
          <a:xfrm>
            <a:off x="4681855" y="-114351"/>
            <a:ext cx="2828290" cy="262699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AB65076-681E-439D-BCA6-48194D3972C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3390" y="2960637"/>
            <a:ext cx="5642610" cy="3182620"/>
          </a:xfrm>
          <a:prstGeom prst="rect">
            <a:avLst/>
          </a:prstGeom>
        </p:spPr>
      </p:pic>
      <p:pic>
        <p:nvPicPr>
          <p:cNvPr id="14" name="Picture 13">
            <a:extLst>
              <a:ext uri="{FF2B5EF4-FFF2-40B4-BE49-F238E27FC236}">
                <a16:creationId xmlns:a16="http://schemas.microsoft.com/office/drawing/2014/main" id="{51C5D058-DDAF-474B-B06F-7B32D25983A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342413" y="2960637"/>
            <a:ext cx="5731510" cy="3108960"/>
          </a:xfrm>
          <a:prstGeom prst="rect">
            <a:avLst/>
          </a:prstGeom>
        </p:spPr>
      </p:pic>
    </p:spTree>
    <p:extLst>
      <p:ext uri="{BB962C8B-B14F-4D97-AF65-F5344CB8AC3E}">
        <p14:creationId xmlns:p14="http://schemas.microsoft.com/office/powerpoint/2010/main" val="2052633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1670-94F3-4B20-B460-57B175D31599}"/>
              </a:ext>
            </a:extLst>
          </p:cNvPr>
          <p:cNvSpPr>
            <a:spLocks noGrp="1"/>
          </p:cNvSpPr>
          <p:nvPr>
            <p:ph type="title"/>
          </p:nvPr>
        </p:nvSpPr>
        <p:spPr/>
        <p:txBody>
          <a:bodyPr/>
          <a:lstStyle/>
          <a:p>
            <a:r>
              <a:rPr lang="en-IN" dirty="0"/>
              <a:t>Posterior Distribution</a:t>
            </a:r>
          </a:p>
        </p:txBody>
      </p:sp>
      <p:pic>
        <p:nvPicPr>
          <p:cNvPr id="4" name="Picture 3">
            <a:extLst>
              <a:ext uri="{FF2B5EF4-FFF2-40B4-BE49-F238E27FC236}">
                <a16:creationId xmlns:a16="http://schemas.microsoft.com/office/drawing/2014/main" id="{A2CD742C-8D71-4829-B363-BEA570F1D084}"/>
              </a:ext>
            </a:extLst>
          </p:cNvPr>
          <p:cNvPicPr/>
          <p:nvPr/>
        </p:nvPicPr>
        <p:blipFill>
          <a:blip r:embed="rId2">
            <a:extLst>
              <a:ext uri="{28A0092B-C50C-407E-A947-70E740481C1C}">
                <a14:useLocalDpi xmlns:a14="http://schemas.microsoft.com/office/drawing/2010/main" val="0"/>
              </a:ext>
            </a:extLst>
          </a:blip>
          <a:stretch>
            <a:fillRect/>
          </a:stretch>
        </p:blipFill>
        <p:spPr>
          <a:xfrm>
            <a:off x="3230245" y="2772092"/>
            <a:ext cx="5731510" cy="1313815"/>
          </a:xfrm>
          <a:prstGeom prst="rect">
            <a:avLst/>
          </a:prstGeom>
        </p:spPr>
      </p:pic>
      <p:sp>
        <p:nvSpPr>
          <p:cNvPr id="5" name="Text Box 50">
            <a:extLst>
              <a:ext uri="{FF2B5EF4-FFF2-40B4-BE49-F238E27FC236}">
                <a16:creationId xmlns:a16="http://schemas.microsoft.com/office/drawing/2014/main" id="{C14FA99B-601B-45D9-9C1A-68D8BE018285}"/>
              </a:ext>
            </a:extLst>
          </p:cNvPr>
          <p:cNvSpPr txBox="1"/>
          <p:nvPr/>
        </p:nvSpPr>
        <p:spPr>
          <a:xfrm>
            <a:off x="5370883" y="2639059"/>
            <a:ext cx="1764665" cy="26606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Mangal" panose="02040503050203030202" pitchFamily="18" charset="0"/>
              </a:rPr>
              <a:t>From Generative Model</a:t>
            </a:r>
          </a:p>
        </p:txBody>
      </p:sp>
      <p:sp>
        <p:nvSpPr>
          <p:cNvPr id="8" name="Text Box 51">
            <a:extLst>
              <a:ext uri="{FF2B5EF4-FFF2-40B4-BE49-F238E27FC236}">
                <a16:creationId xmlns:a16="http://schemas.microsoft.com/office/drawing/2014/main" id="{58F1067A-9F7D-4FF3-99C1-8FA9713A4978}"/>
              </a:ext>
            </a:extLst>
          </p:cNvPr>
          <p:cNvSpPr txBox="1"/>
          <p:nvPr/>
        </p:nvSpPr>
        <p:spPr>
          <a:xfrm>
            <a:off x="7273068" y="2430753"/>
            <a:ext cx="1214755" cy="5207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Mangal" panose="02040503050203030202" pitchFamily="18" charset="0"/>
              </a:rPr>
              <a:t>From prior distribution</a:t>
            </a:r>
          </a:p>
        </p:txBody>
      </p:sp>
      <p:pic>
        <p:nvPicPr>
          <p:cNvPr id="9" name="Picture 8">
            <a:extLst>
              <a:ext uri="{FF2B5EF4-FFF2-40B4-BE49-F238E27FC236}">
                <a16:creationId xmlns:a16="http://schemas.microsoft.com/office/drawing/2014/main" id="{5982D218-C9D8-44CA-AF43-351E7C3EBA26}"/>
              </a:ext>
            </a:extLst>
          </p:cNvPr>
          <p:cNvPicPr/>
          <p:nvPr/>
        </p:nvPicPr>
        <p:blipFill>
          <a:blip r:embed="rId3">
            <a:extLst>
              <a:ext uri="{28A0092B-C50C-407E-A947-70E740481C1C}">
                <a14:useLocalDpi xmlns:a14="http://schemas.microsoft.com/office/drawing/2010/main" val="0"/>
              </a:ext>
            </a:extLst>
          </a:blip>
          <a:stretch>
            <a:fillRect/>
          </a:stretch>
        </p:blipFill>
        <p:spPr>
          <a:xfrm>
            <a:off x="4451350" y="4112974"/>
            <a:ext cx="3289300" cy="1555750"/>
          </a:xfrm>
          <a:prstGeom prst="rect">
            <a:avLst/>
          </a:prstGeom>
        </p:spPr>
      </p:pic>
    </p:spTree>
    <p:extLst>
      <p:ext uri="{BB962C8B-B14F-4D97-AF65-F5344CB8AC3E}">
        <p14:creationId xmlns:p14="http://schemas.microsoft.com/office/powerpoint/2010/main" val="1596302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DDFCD8-774F-44C4-8BE3-7B0C5CB758F2}"/>
              </a:ext>
            </a:extLst>
          </p:cNvPr>
          <p:cNvPicPr/>
          <p:nvPr/>
        </p:nvPicPr>
        <p:blipFill>
          <a:blip r:embed="rId2">
            <a:extLst>
              <a:ext uri="{28A0092B-C50C-407E-A947-70E740481C1C}">
                <a14:useLocalDpi xmlns:a14="http://schemas.microsoft.com/office/drawing/2010/main" val="0"/>
              </a:ext>
            </a:extLst>
          </a:blip>
          <a:stretch>
            <a:fillRect/>
          </a:stretch>
        </p:blipFill>
        <p:spPr>
          <a:xfrm>
            <a:off x="364490" y="804812"/>
            <a:ext cx="5731510" cy="4446270"/>
          </a:xfrm>
          <a:prstGeom prst="rect">
            <a:avLst/>
          </a:prstGeom>
        </p:spPr>
      </p:pic>
      <p:pic>
        <p:nvPicPr>
          <p:cNvPr id="5" name="Picture 4">
            <a:extLst>
              <a:ext uri="{FF2B5EF4-FFF2-40B4-BE49-F238E27FC236}">
                <a16:creationId xmlns:a16="http://schemas.microsoft.com/office/drawing/2014/main" id="{31D975AB-3C72-4031-ACB0-DE86DE404F20}"/>
              </a:ext>
            </a:extLst>
          </p:cNvPr>
          <p:cNvPicPr/>
          <p:nvPr/>
        </p:nvPicPr>
        <p:blipFill>
          <a:blip r:embed="rId3">
            <a:extLst>
              <a:ext uri="{28A0092B-C50C-407E-A947-70E740481C1C}">
                <a14:useLocalDpi xmlns:a14="http://schemas.microsoft.com/office/drawing/2010/main" val="0"/>
              </a:ext>
            </a:extLst>
          </a:blip>
          <a:stretch>
            <a:fillRect/>
          </a:stretch>
        </p:blipFill>
        <p:spPr>
          <a:xfrm>
            <a:off x="6262202" y="1783381"/>
            <a:ext cx="5731510" cy="2254885"/>
          </a:xfrm>
          <a:prstGeom prst="rect">
            <a:avLst/>
          </a:prstGeom>
        </p:spPr>
      </p:pic>
    </p:spTree>
    <p:extLst>
      <p:ext uri="{BB962C8B-B14F-4D97-AF65-F5344CB8AC3E}">
        <p14:creationId xmlns:p14="http://schemas.microsoft.com/office/powerpoint/2010/main" val="1043690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B1D9-F24A-4B7C-A96B-21AAF7615B18}"/>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950EDFC1-CB05-4AEF-94A6-EFB5C21E6DFE}"/>
              </a:ext>
            </a:extLst>
          </p:cNvPr>
          <p:cNvSpPr>
            <a:spLocks noGrp="1"/>
          </p:cNvSpPr>
          <p:nvPr>
            <p:ph idx="1"/>
          </p:nvPr>
        </p:nvSpPr>
        <p:spPr/>
        <p:txBody>
          <a:bodyPr>
            <a:normAutofit fontScale="85000" lnSpcReduction="10000"/>
          </a:bodyPr>
          <a:lstStyle/>
          <a:p>
            <a:r>
              <a:rPr lang="en-IN" dirty="0"/>
              <a:t>This paper has presented a methodology for combining Bayes inversion with linear regression </a:t>
            </a:r>
            <a:r>
              <a:rPr lang="en-IN" dirty="0" err="1"/>
              <a:t>modeling</a:t>
            </a:r>
            <a:r>
              <a:rPr lang="en-IN" dirty="0"/>
              <a:t> to improve estimation of porosity and gas saturation from seismic data. We have demonstrated theoretically that use of </a:t>
            </a:r>
            <a:r>
              <a:rPr lang="en-IN" dirty="0" err="1"/>
              <a:t>bayesian</a:t>
            </a:r>
            <a:r>
              <a:rPr lang="en-IN" dirty="0"/>
              <a:t> data analysis has the potential to improve resolution of rock and fluid properties compared to the standard frequency-independent techniques. We applied the method to field data, calibrated the model and were able to derived probability distributions of porosity and saturation for zones which have yet to be drilled. Possible sources of uncertainty include the effect of layer thickness and variations in the caprock properties. Overall, we believe that our method has the potential to improve the estimation of petrophysical parameters from seismic data. We also believe that our method has the potential to improve the estimation of petrophysical parameters of an area buy knowing petrophysical parameters at some points.</a:t>
            </a:r>
          </a:p>
          <a:p>
            <a:r>
              <a:rPr lang="en-IN" dirty="0"/>
              <a:t>We have achieved our main objective of reducing the uncertainty.</a:t>
            </a:r>
          </a:p>
        </p:txBody>
      </p:sp>
    </p:spTree>
    <p:extLst>
      <p:ext uri="{BB962C8B-B14F-4D97-AF65-F5344CB8AC3E}">
        <p14:creationId xmlns:p14="http://schemas.microsoft.com/office/powerpoint/2010/main" val="2551973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B4D0B-0951-41B8-BD5B-79908AD0FE4C}"/>
              </a:ext>
            </a:extLst>
          </p:cNvPr>
          <p:cNvSpPr>
            <a:spLocks noGrp="1"/>
          </p:cNvSpPr>
          <p:nvPr>
            <p:ph type="title"/>
          </p:nvPr>
        </p:nvSpPr>
        <p:spPr/>
        <p:txBody>
          <a:bodyPr/>
          <a:lstStyle/>
          <a:p>
            <a:r>
              <a:rPr lang="en-IN" b="1" dirty="0"/>
              <a:t>References</a:t>
            </a:r>
            <a:br>
              <a:rPr lang="en-IN" b="1" dirty="0"/>
            </a:br>
            <a:endParaRPr lang="en-IN" dirty="0"/>
          </a:p>
        </p:txBody>
      </p:sp>
      <p:sp>
        <p:nvSpPr>
          <p:cNvPr id="3" name="Content Placeholder 2">
            <a:extLst>
              <a:ext uri="{FF2B5EF4-FFF2-40B4-BE49-F238E27FC236}">
                <a16:creationId xmlns:a16="http://schemas.microsoft.com/office/drawing/2014/main" id="{4D7F059D-6358-44D9-849A-09450F5E9F10}"/>
              </a:ext>
            </a:extLst>
          </p:cNvPr>
          <p:cNvSpPr>
            <a:spLocks noGrp="1"/>
          </p:cNvSpPr>
          <p:nvPr>
            <p:ph idx="1"/>
          </p:nvPr>
        </p:nvSpPr>
        <p:spPr>
          <a:xfrm>
            <a:off x="336885" y="1853753"/>
            <a:ext cx="11630526" cy="4531005"/>
          </a:xfrm>
        </p:spPr>
        <p:txBody>
          <a:bodyPr>
            <a:normAutofit fontScale="55000" lnSpcReduction="20000"/>
          </a:bodyPr>
          <a:lstStyle/>
          <a:p>
            <a:r>
              <a:rPr lang="en-IN" dirty="0"/>
              <a:t>[1] </a:t>
            </a:r>
            <a:r>
              <a:rPr lang="en-IN" dirty="0" err="1"/>
              <a:t>Batzle</a:t>
            </a:r>
            <a:r>
              <a:rPr lang="en-IN" dirty="0"/>
              <a:t> M.L., Han D.-H. and Hofmann R. 2006. Fluid mobility and frequency-dependent seismic velocity, direct measurements. Geophysics 71(1), N1–N9. </a:t>
            </a:r>
            <a:r>
              <a:rPr lang="en-IN" dirty="0" err="1"/>
              <a:t>Biot</a:t>
            </a:r>
            <a:r>
              <a:rPr lang="en-IN" dirty="0"/>
              <a:t> M.A. 1956a.</a:t>
            </a:r>
          </a:p>
          <a:p>
            <a:r>
              <a:rPr lang="en-IN" dirty="0"/>
              <a:t>[2] Wilson, A., M. Chapman, and X.-Y. Li, 2009, Frequency-dependent AVO inversion: 79th Annual International Meeting, SEG, Expanded Abstracts, 341–345.</a:t>
            </a:r>
          </a:p>
          <a:p>
            <a:r>
              <a:rPr lang="en-IN" dirty="0"/>
              <a:t>[3] White, J. E., 1975, Computed seismic speeds and attenuation in rocks with partial gas saturation: Geophysics, 40, 224–232.</a:t>
            </a:r>
          </a:p>
          <a:p>
            <a:r>
              <a:rPr lang="en-IN" dirty="0"/>
              <a:t>[4] Chapman, M., E. Liu, and X.-Y. Li, 2005, The influence of abnormally high reservoir attenuation on the AVO signature: The Leading Edge, 24, 1120–1125.</a:t>
            </a:r>
          </a:p>
          <a:p>
            <a:r>
              <a:rPr lang="en-IN" dirty="0"/>
              <a:t>[5] </a:t>
            </a:r>
            <a:r>
              <a:rPr lang="en-IN" dirty="0" err="1"/>
              <a:t>Innanen</a:t>
            </a:r>
            <a:r>
              <a:rPr lang="en-IN" dirty="0"/>
              <a:t>, K. A., 2012, Anelastic P-wave, S-wave and Converted-wave AVO Approximations: 74th Annual International Conference and Exhibition, EAGE, Extended Abstracts, P197.</a:t>
            </a:r>
          </a:p>
          <a:p>
            <a:r>
              <a:rPr lang="en-IN" dirty="0"/>
              <a:t>[6] Chapman, M., S. V. </a:t>
            </a:r>
            <a:r>
              <a:rPr lang="en-IN" dirty="0" err="1"/>
              <a:t>Zatsepin</a:t>
            </a:r>
            <a:r>
              <a:rPr lang="en-IN" dirty="0"/>
              <a:t>, and S. </a:t>
            </a:r>
            <a:r>
              <a:rPr lang="en-IN" dirty="0" err="1"/>
              <a:t>Crampin</a:t>
            </a:r>
            <a:r>
              <a:rPr lang="en-IN" dirty="0"/>
              <a:t>, 2002, Derivation of a microstructural </a:t>
            </a:r>
            <a:r>
              <a:rPr lang="en-IN" dirty="0" err="1"/>
              <a:t>poroelastic</a:t>
            </a:r>
            <a:r>
              <a:rPr lang="en-IN" dirty="0"/>
              <a:t> model: Geophysical Journal International, 151, 427–451.</a:t>
            </a:r>
          </a:p>
          <a:p>
            <a:r>
              <a:rPr lang="en-IN" dirty="0"/>
              <a:t>[7] Wu, X., and T. Liu, 2009, Spectral decomposition of seismic data with reassigned smoothed pseudo Wigner-Ville distribution: Journal of Applied Geophysics, 68, 386–393.</a:t>
            </a:r>
          </a:p>
          <a:p>
            <a:r>
              <a:rPr lang="en-IN" dirty="0"/>
              <a:t>[8] </a:t>
            </a:r>
            <a:r>
              <a:rPr lang="en-IN" u="sng" dirty="0">
                <a:hlinkClick r:id="rId2"/>
              </a:rPr>
              <a:t>https://www.youtube.com/watch?v=3OJEae7Qb_o</a:t>
            </a:r>
            <a:endParaRPr lang="en-IN" dirty="0"/>
          </a:p>
          <a:p>
            <a:r>
              <a:rPr lang="en-IN" dirty="0"/>
              <a:t>[9] Wu X., Chapman M., Li X.-Y., </a:t>
            </a:r>
            <a:r>
              <a:rPr lang="en-IN" dirty="0" err="1"/>
              <a:t>Angerer</a:t>
            </a:r>
            <a:r>
              <a:rPr lang="en-IN" dirty="0"/>
              <a:t> E. and Boston P. 2013. Bayesian inversion for porosity and saturation using </a:t>
            </a:r>
            <a:r>
              <a:rPr lang="en-IN" dirty="0" err="1"/>
              <a:t>frequencydependent</a:t>
            </a:r>
            <a:r>
              <a:rPr lang="en-IN" dirty="0"/>
              <a:t> rock physics models. 83rd Annual SEG Meeting, Expanded Abstracts, 3057–3061.</a:t>
            </a:r>
          </a:p>
          <a:p>
            <a:r>
              <a:rPr lang="en-IN" dirty="0"/>
              <a:t>[10] Quantitative gas saturation estimation by frequency-dependent amplitude-versus-offset analysis </a:t>
            </a:r>
            <a:r>
              <a:rPr lang="en-IN" dirty="0" err="1"/>
              <a:t>doi</a:t>
            </a:r>
            <a:r>
              <a:rPr lang="en-IN" dirty="0"/>
              <a:t>: 10.1111/1365-2478.12179</a:t>
            </a:r>
          </a:p>
          <a:p>
            <a:r>
              <a:rPr lang="en-IN" dirty="0"/>
              <a:t>[11] </a:t>
            </a:r>
            <a:r>
              <a:rPr lang="en-IN" u="sng" dirty="0">
                <a:hlinkClick r:id="rId3"/>
              </a:rPr>
              <a:t>https://www.youtube.com/watch?v=Ie-6H_r7I5A</a:t>
            </a:r>
            <a:endParaRPr lang="en-IN" dirty="0"/>
          </a:p>
          <a:p>
            <a:r>
              <a:rPr lang="en-IN" dirty="0"/>
              <a:t>[12] Wikipedia</a:t>
            </a:r>
          </a:p>
          <a:p>
            <a:endParaRPr lang="en-IN" dirty="0"/>
          </a:p>
        </p:txBody>
      </p:sp>
    </p:spTree>
    <p:extLst>
      <p:ext uri="{BB962C8B-B14F-4D97-AF65-F5344CB8AC3E}">
        <p14:creationId xmlns:p14="http://schemas.microsoft.com/office/powerpoint/2010/main" val="3610364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95B1-F674-4529-A069-B37C86226074}"/>
              </a:ext>
            </a:extLst>
          </p:cNvPr>
          <p:cNvSpPr>
            <a:spLocks noGrp="1"/>
          </p:cNvSpPr>
          <p:nvPr>
            <p:ph type="title"/>
          </p:nvPr>
        </p:nvSpPr>
        <p:spPr>
          <a:xfrm>
            <a:off x="1451579" y="804519"/>
            <a:ext cx="9603275" cy="847817"/>
          </a:xfrm>
        </p:spPr>
        <p:txBody>
          <a:bodyPr>
            <a:normAutofit/>
          </a:bodyPr>
          <a:lstStyle/>
          <a:p>
            <a:r>
              <a:rPr lang="en-IN" dirty="0"/>
              <a:t>Amplitude versus offset (AVO)/(FAVO)</a:t>
            </a:r>
          </a:p>
        </p:txBody>
      </p:sp>
      <p:sp>
        <p:nvSpPr>
          <p:cNvPr id="3" name="Content Placeholder 2">
            <a:extLst>
              <a:ext uri="{FF2B5EF4-FFF2-40B4-BE49-F238E27FC236}">
                <a16:creationId xmlns:a16="http://schemas.microsoft.com/office/drawing/2014/main" id="{8F161731-64A7-474C-BFF7-EC3893F4270C}"/>
              </a:ext>
            </a:extLst>
          </p:cNvPr>
          <p:cNvSpPr>
            <a:spLocks noGrp="1"/>
          </p:cNvSpPr>
          <p:nvPr>
            <p:ph idx="1"/>
          </p:nvPr>
        </p:nvSpPr>
        <p:spPr>
          <a:xfrm>
            <a:off x="1451579" y="2602868"/>
            <a:ext cx="9603275" cy="3450613"/>
          </a:xfrm>
        </p:spPr>
        <p:txBody>
          <a:bodyPr/>
          <a:lstStyle/>
          <a:p>
            <a:r>
              <a:rPr lang="en-IN" dirty="0"/>
              <a:t>Amplitude versus offset (AVO) or amplitude variation with offset is the general term for referring to the dependency of the </a:t>
            </a:r>
            <a:r>
              <a:rPr lang="en-IN" u="sng" dirty="0">
                <a:hlinkClick r:id="rId2" tooltip="Seismic attribute"/>
              </a:rPr>
              <a:t>seismic attribute</a:t>
            </a:r>
            <a:r>
              <a:rPr lang="en-IN" dirty="0"/>
              <a:t>, </a:t>
            </a:r>
            <a:r>
              <a:rPr lang="en-IN" u="sng" dirty="0">
                <a:hlinkClick r:id="rId3" tooltip="Amplitude"/>
              </a:rPr>
              <a:t>amplitude</a:t>
            </a:r>
            <a:r>
              <a:rPr lang="en-IN" dirty="0"/>
              <a:t>, with the distance between the source and receiver (the offset). AVO analysis is a technique that </a:t>
            </a:r>
            <a:r>
              <a:rPr lang="en-IN" u="sng" dirty="0">
                <a:hlinkClick r:id="rId4" tooltip="Geophysicists"/>
              </a:rPr>
              <a:t>geophysicists</a:t>
            </a:r>
            <a:r>
              <a:rPr lang="en-IN" dirty="0"/>
              <a:t> can execute on seismic data to determine a rock's </a:t>
            </a:r>
            <a:r>
              <a:rPr lang="en-IN" u="sng" dirty="0">
                <a:hlinkClick r:id="rId5" tooltip="Hydrocarbon"/>
              </a:rPr>
              <a:t>fluid content</a:t>
            </a:r>
            <a:r>
              <a:rPr lang="en-IN" dirty="0"/>
              <a:t>, </a:t>
            </a:r>
            <a:r>
              <a:rPr lang="en-IN" u="sng" dirty="0">
                <a:hlinkClick r:id="rId6" tooltip="Porosity"/>
              </a:rPr>
              <a:t>porosity</a:t>
            </a:r>
            <a:r>
              <a:rPr lang="en-IN" dirty="0"/>
              <a:t>, </a:t>
            </a:r>
            <a:r>
              <a:rPr lang="en-IN" u="sng" dirty="0">
                <a:hlinkClick r:id="rId7" tooltip="Density"/>
              </a:rPr>
              <a:t>density</a:t>
            </a:r>
            <a:r>
              <a:rPr lang="en-IN" dirty="0"/>
              <a:t> or </a:t>
            </a:r>
            <a:r>
              <a:rPr lang="en-IN" u="sng" dirty="0">
                <a:hlinkClick r:id="rId8" tooltip="Seismic wave"/>
              </a:rPr>
              <a:t>seismic velocity</a:t>
            </a:r>
            <a:r>
              <a:rPr lang="en-IN" dirty="0"/>
              <a:t>, shear wave information, fluid indicators (hydrocarbon indications).[12]</a:t>
            </a:r>
          </a:p>
        </p:txBody>
      </p:sp>
    </p:spTree>
    <p:extLst>
      <p:ext uri="{BB962C8B-B14F-4D97-AF65-F5344CB8AC3E}">
        <p14:creationId xmlns:p14="http://schemas.microsoft.com/office/powerpoint/2010/main" val="1461143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32258-7BAA-49E3-AD66-3FC46E3070FC}"/>
              </a:ext>
            </a:extLst>
          </p:cNvPr>
          <p:cNvSpPr>
            <a:spLocks noGrp="1"/>
          </p:cNvSpPr>
          <p:nvPr>
            <p:ph type="title"/>
          </p:nvPr>
        </p:nvSpPr>
        <p:spPr/>
        <p:txBody>
          <a:bodyPr/>
          <a:lstStyle/>
          <a:p>
            <a:r>
              <a:rPr lang="en-IN" dirty="0"/>
              <a:t>Rock Physics Modelling</a:t>
            </a:r>
          </a:p>
        </p:txBody>
      </p:sp>
      <p:sp>
        <p:nvSpPr>
          <p:cNvPr id="3" name="Content Placeholder 2">
            <a:extLst>
              <a:ext uri="{FF2B5EF4-FFF2-40B4-BE49-F238E27FC236}">
                <a16:creationId xmlns:a16="http://schemas.microsoft.com/office/drawing/2014/main" id="{CE2F3098-A48E-403C-A285-0BF80C852555}"/>
              </a:ext>
            </a:extLst>
          </p:cNvPr>
          <p:cNvSpPr>
            <a:spLocks noGrp="1"/>
          </p:cNvSpPr>
          <p:nvPr>
            <p:ph idx="1"/>
          </p:nvPr>
        </p:nvSpPr>
        <p:spPr>
          <a:xfrm>
            <a:off x="1294362" y="3154721"/>
            <a:ext cx="9603275" cy="3450613"/>
          </a:xfrm>
        </p:spPr>
        <p:txBody>
          <a:bodyPr/>
          <a:lstStyle/>
          <a:p>
            <a:r>
              <a:rPr lang="en-IN" dirty="0"/>
              <a:t>Rock physics modelling aims to provide a link between rock properties, such as porosity, lithology, and fluid saturation, and elastic attributes, such as velocities or impedances. These models are then used in quantitative seismic interpretation and reservoir characterization.</a:t>
            </a:r>
          </a:p>
          <a:p>
            <a:endParaRPr lang="en-IN" dirty="0"/>
          </a:p>
        </p:txBody>
      </p:sp>
    </p:spTree>
    <p:extLst>
      <p:ext uri="{BB962C8B-B14F-4D97-AF65-F5344CB8AC3E}">
        <p14:creationId xmlns:p14="http://schemas.microsoft.com/office/powerpoint/2010/main" val="2626759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F4BA-888F-4BF8-93BB-F7205B6962B0}"/>
              </a:ext>
            </a:extLst>
          </p:cNvPr>
          <p:cNvSpPr>
            <a:spLocks noGrp="1"/>
          </p:cNvSpPr>
          <p:nvPr>
            <p:ph type="title"/>
          </p:nvPr>
        </p:nvSpPr>
        <p:spPr/>
        <p:txBody>
          <a:bodyPr/>
          <a:lstStyle/>
          <a:p>
            <a:r>
              <a:rPr lang="en-IN" dirty="0"/>
              <a:t>Bayesian Data Analysis</a:t>
            </a:r>
          </a:p>
        </p:txBody>
      </p:sp>
      <p:sp>
        <p:nvSpPr>
          <p:cNvPr id="3" name="Content Placeholder 2">
            <a:extLst>
              <a:ext uri="{FF2B5EF4-FFF2-40B4-BE49-F238E27FC236}">
                <a16:creationId xmlns:a16="http://schemas.microsoft.com/office/drawing/2014/main" id="{488EA3A9-64A7-4D11-BBAE-B231287BFA60}"/>
              </a:ext>
            </a:extLst>
          </p:cNvPr>
          <p:cNvSpPr>
            <a:spLocks noGrp="1"/>
          </p:cNvSpPr>
          <p:nvPr>
            <p:ph idx="1"/>
          </p:nvPr>
        </p:nvSpPr>
        <p:spPr/>
        <p:txBody>
          <a:bodyPr>
            <a:normAutofit lnSpcReduction="10000"/>
          </a:bodyPr>
          <a:lstStyle/>
          <a:p>
            <a:pPr lvl="0"/>
            <a:r>
              <a:rPr lang="en-IN" dirty="0"/>
              <a:t>It is a method of analysing data. It is when you use probability to represent uncertainty in all parts of a statistical model.</a:t>
            </a:r>
          </a:p>
          <a:p>
            <a:pPr lvl="0"/>
            <a:r>
              <a:rPr lang="en-IN" dirty="0"/>
              <a:t>A flexible extension of maximum likelihood.</a:t>
            </a:r>
          </a:p>
          <a:p>
            <a:pPr lvl="0"/>
            <a:r>
              <a:rPr lang="en-IN" dirty="0"/>
              <a:t>Potentially the most information efficient method to fit a statistical model.</a:t>
            </a:r>
          </a:p>
          <a:p>
            <a:r>
              <a:rPr lang="en-IN" dirty="0"/>
              <a:t>It is method of figuring out unknowns that require three things:</a:t>
            </a:r>
          </a:p>
          <a:p>
            <a:pPr lvl="1"/>
            <a:r>
              <a:rPr lang="en-IN" dirty="0"/>
              <a:t>Data</a:t>
            </a:r>
          </a:p>
          <a:p>
            <a:pPr lvl="1"/>
            <a:r>
              <a:rPr lang="en-IN" dirty="0"/>
              <a:t>A generative model</a:t>
            </a:r>
          </a:p>
          <a:p>
            <a:pPr lvl="1"/>
            <a:r>
              <a:rPr lang="en-IN" dirty="0"/>
              <a:t>Priors</a:t>
            </a:r>
          </a:p>
          <a:p>
            <a:endParaRPr lang="en-IN" dirty="0"/>
          </a:p>
        </p:txBody>
      </p:sp>
    </p:spTree>
    <p:extLst>
      <p:ext uri="{BB962C8B-B14F-4D97-AF65-F5344CB8AC3E}">
        <p14:creationId xmlns:p14="http://schemas.microsoft.com/office/powerpoint/2010/main" val="2429596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AE34A3-5626-4354-A637-8226D48382D9}"/>
              </a:ext>
            </a:extLst>
          </p:cNvPr>
          <p:cNvSpPr>
            <a:spLocks noGrp="1"/>
          </p:cNvSpPr>
          <p:nvPr>
            <p:ph idx="1"/>
          </p:nvPr>
        </p:nvSpPr>
        <p:spPr>
          <a:xfrm>
            <a:off x="761767" y="208548"/>
            <a:ext cx="10965012" cy="5871411"/>
          </a:xfrm>
        </p:spPr>
        <p:txBody>
          <a:bodyPr/>
          <a:lstStyle/>
          <a:p>
            <a:r>
              <a:rPr lang="en-IN" b="1" dirty="0"/>
              <a:t>Data</a:t>
            </a:r>
            <a:endParaRPr lang="en-IN" dirty="0"/>
          </a:p>
          <a:p>
            <a:r>
              <a:rPr lang="en-IN" dirty="0"/>
              <a:t>Data that we deal with can be simply a list of numbers like height of person, data can be pair of numbers like height and weight of a person, data can be complex like list of lists. So to deal with these kind to complex data we need smart approach, Bayesian data analysis is one of it.</a:t>
            </a:r>
          </a:p>
          <a:p>
            <a:pPr marL="0" indent="0">
              <a:buNone/>
            </a:pPr>
            <a:endParaRPr lang="en-IN" dirty="0"/>
          </a:p>
          <a:p>
            <a:r>
              <a:rPr lang="en-IN" b="1" dirty="0"/>
              <a:t>A generative model</a:t>
            </a:r>
            <a:endParaRPr lang="en-IN" dirty="0"/>
          </a:p>
          <a:p>
            <a:r>
              <a:rPr lang="en-IN" dirty="0"/>
              <a:t>A generative model is any mathematical expression or any probability distribution that takes input processes it and give some output. It is also known as likelihood function.</a:t>
            </a:r>
          </a:p>
          <a:p>
            <a:pPr marL="0" indent="0">
              <a:buNone/>
            </a:pPr>
            <a:endParaRPr lang="en-IN" dirty="0"/>
          </a:p>
          <a:p>
            <a:r>
              <a:rPr lang="en-IN" b="1" dirty="0"/>
              <a:t> Parameters</a:t>
            </a:r>
            <a:endParaRPr lang="en-IN" dirty="0"/>
          </a:p>
          <a:p>
            <a:r>
              <a:rPr lang="en-IN" dirty="0"/>
              <a:t>Parameters are constants that we see in probability distribution. Tweaking those parameters, we can change the probability distribution.</a:t>
            </a:r>
          </a:p>
          <a:p>
            <a:endParaRPr lang="en-IN" dirty="0"/>
          </a:p>
          <a:p>
            <a:pPr marL="0" indent="0">
              <a:buNone/>
            </a:pPr>
            <a:endParaRPr lang="en-IN" dirty="0"/>
          </a:p>
        </p:txBody>
      </p:sp>
    </p:spTree>
    <p:extLst>
      <p:ext uri="{BB962C8B-B14F-4D97-AF65-F5344CB8AC3E}">
        <p14:creationId xmlns:p14="http://schemas.microsoft.com/office/powerpoint/2010/main" val="456270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1981CC-683A-40B8-94EF-7C7204B23ACC}"/>
              </a:ext>
            </a:extLst>
          </p:cNvPr>
          <p:cNvSpPr>
            <a:spLocks noGrp="1"/>
          </p:cNvSpPr>
          <p:nvPr>
            <p:ph idx="1"/>
          </p:nvPr>
        </p:nvSpPr>
        <p:spPr>
          <a:xfrm>
            <a:off x="770021" y="465221"/>
            <a:ext cx="10300875" cy="5177587"/>
          </a:xfrm>
        </p:spPr>
        <p:txBody>
          <a:bodyPr/>
          <a:lstStyle/>
          <a:p>
            <a:r>
              <a:rPr lang="en-IN" b="1" dirty="0"/>
              <a:t>Prior</a:t>
            </a:r>
          </a:p>
          <a:p>
            <a:r>
              <a:rPr lang="en-IN" dirty="0"/>
              <a:t>This is the information that the model has before seeing the data. For example in the above case prior to calculation of F(X) if distribution X is known it would be great.</a:t>
            </a:r>
          </a:p>
          <a:p>
            <a:pPr marL="0" indent="0">
              <a:buNone/>
            </a:pPr>
            <a:endParaRPr lang="en-IN" dirty="0"/>
          </a:p>
          <a:p>
            <a:r>
              <a:rPr lang="en-IN" b="1" dirty="0"/>
              <a:t>Bayes Theorem </a:t>
            </a:r>
          </a:p>
          <a:p>
            <a:r>
              <a:rPr lang="en-IN" dirty="0"/>
              <a:t>Consider two events, A and B. Let us designate the discrete probability of each event happening by P(A) and P(B). The probability of both A and B happening, designated as the joint probability P(A, B) [or P(A and B)], is given by</a:t>
            </a:r>
          </a:p>
          <a:p>
            <a:pPr marL="0" indent="0">
              <a:buNone/>
            </a:pPr>
            <a:endParaRPr lang="en-IN" dirty="0"/>
          </a:p>
          <a:p>
            <a:pPr lvl="1"/>
            <a:r>
              <a:rPr lang="en-IN" b="1" dirty="0"/>
              <a:t> P(A, B)= P(A|B)P(B)= P(B| A)P(A) </a:t>
            </a:r>
          </a:p>
          <a:p>
            <a:pPr lvl="1"/>
            <a:r>
              <a:rPr lang="en-IN" b="1" dirty="0"/>
              <a:t> P(B| A)= P(A|B)P(B) P(A)</a:t>
            </a:r>
            <a:endParaRPr lang="en-IN" dirty="0"/>
          </a:p>
          <a:p>
            <a:endParaRPr lang="en-IN" dirty="0"/>
          </a:p>
        </p:txBody>
      </p:sp>
    </p:spTree>
    <p:extLst>
      <p:ext uri="{BB962C8B-B14F-4D97-AF65-F5344CB8AC3E}">
        <p14:creationId xmlns:p14="http://schemas.microsoft.com/office/powerpoint/2010/main" val="2479008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87BF9-5E9A-41E5-B5A1-E0D8193A65F8}"/>
              </a:ext>
            </a:extLst>
          </p:cNvPr>
          <p:cNvSpPr>
            <a:spLocks noGrp="1"/>
          </p:cNvSpPr>
          <p:nvPr>
            <p:ph type="title"/>
          </p:nvPr>
        </p:nvSpPr>
        <p:spPr/>
        <p:txBody>
          <a:bodyPr/>
          <a:lstStyle/>
          <a:p>
            <a:r>
              <a:rPr lang="en-IN" dirty="0"/>
              <a:t>Bayesian inference</a:t>
            </a:r>
          </a:p>
        </p:txBody>
      </p:sp>
      <p:sp>
        <p:nvSpPr>
          <p:cNvPr id="3" name="Content Placeholder 2">
            <a:extLst>
              <a:ext uri="{FF2B5EF4-FFF2-40B4-BE49-F238E27FC236}">
                <a16:creationId xmlns:a16="http://schemas.microsoft.com/office/drawing/2014/main" id="{5A6B72D5-6145-48E6-BA08-047179F13A94}"/>
              </a:ext>
            </a:extLst>
          </p:cNvPr>
          <p:cNvSpPr>
            <a:spLocks noGrp="1"/>
          </p:cNvSpPr>
          <p:nvPr>
            <p:ph idx="1"/>
          </p:nvPr>
        </p:nvSpPr>
        <p:spPr>
          <a:xfrm>
            <a:off x="1451579" y="2015732"/>
            <a:ext cx="10531874" cy="4037749"/>
          </a:xfrm>
        </p:spPr>
        <p:txBody>
          <a:bodyPr>
            <a:normAutofit/>
          </a:bodyPr>
          <a:lstStyle/>
          <a:p>
            <a:r>
              <a:rPr lang="en-IN" dirty="0"/>
              <a:t>If we know the parameters we can simply plug in those parameters into generative model and can simply can get the data that we want.[8]</a:t>
            </a:r>
          </a:p>
          <a:p>
            <a:endParaRPr lang="en-IN" dirty="0"/>
          </a:p>
          <a:p>
            <a:pPr marL="0" indent="0">
              <a:buNone/>
            </a:pPr>
            <a:r>
              <a:rPr lang="en-IN" b="1" dirty="0"/>
              <a:t>But what if we already know the data and we want to find out parameters or more specifically probability distribution of parameters?</a:t>
            </a:r>
          </a:p>
          <a:p>
            <a:pPr marL="0" indent="0">
              <a:buNone/>
            </a:pPr>
            <a:endParaRPr lang="en-IN" dirty="0"/>
          </a:p>
          <a:p>
            <a:r>
              <a:rPr lang="en-IN" dirty="0"/>
              <a:t>Here </a:t>
            </a:r>
            <a:r>
              <a:rPr lang="en-IN" dirty="0" err="1"/>
              <a:t>bayesian</a:t>
            </a:r>
            <a:r>
              <a:rPr lang="en-IN" dirty="0"/>
              <a:t> inference comes into picture. When we know the data and want to calculate the probability distribution of parameter we use inverse probability or </a:t>
            </a:r>
            <a:r>
              <a:rPr lang="en-IN" dirty="0" err="1"/>
              <a:t>bayesian</a:t>
            </a:r>
            <a:r>
              <a:rPr lang="en-IN" dirty="0"/>
              <a:t> inference.</a:t>
            </a:r>
          </a:p>
          <a:p>
            <a:endParaRPr lang="en-IN" dirty="0"/>
          </a:p>
        </p:txBody>
      </p:sp>
    </p:spTree>
    <p:extLst>
      <p:ext uri="{BB962C8B-B14F-4D97-AF65-F5344CB8AC3E}">
        <p14:creationId xmlns:p14="http://schemas.microsoft.com/office/powerpoint/2010/main" val="115883894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4141</TotalTime>
  <Words>1956</Words>
  <Application>Microsoft Office PowerPoint</Application>
  <PresentationFormat>Widescreen</PresentationFormat>
  <Paragraphs>121</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Gill Sans MT</vt:lpstr>
      <vt:lpstr>Gallery</vt:lpstr>
      <vt:lpstr>BAYESIAN INVERSION FOR POROSITY AND WATER  SATURATION</vt:lpstr>
      <vt:lpstr>Introduction</vt:lpstr>
      <vt:lpstr>PowerPoint Presentation</vt:lpstr>
      <vt:lpstr>Amplitude versus offset (AVO)/(FAVO)</vt:lpstr>
      <vt:lpstr>Rock Physics Modelling</vt:lpstr>
      <vt:lpstr>Bayesian Data Analysis</vt:lpstr>
      <vt:lpstr>PowerPoint Presentation</vt:lpstr>
      <vt:lpstr>PowerPoint Presentation</vt:lpstr>
      <vt:lpstr>Bayesian inference</vt:lpstr>
      <vt:lpstr>PowerPoint Presentation</vt:lpstr>
      <vt:lpstr>Suppose a person wants to sell a product and he tests it on 16 randomly selected people out of which 6 purchased the product. Now he wants to find out that if he sells product to 10,000 people what percentage of people would buy the product.</vt:lpstr>
      <vt:lpstr>Things that we require:</vt:lpstr>
      <vt:lpstr>PowerPoint Presentation</vt:lpstr>
      <vt:lpstr>PowerPoint Presentation</vt:lpstr>
      <vt:lpstr>PowerPoint Presentation</vt:lpstr>
      <vt:lpstr>STEP 1: First we draw a random parameter from PRIOR DISTRIBUTION. STEP 2: Then we feed that data into generative model and get simulated data. </vt:lpstr>
      <vt:lpstr>STEP 3: We run it 100000 times and get simulated data. Only 4 draws are shown. </vt:lpstr>
      <vt:lpstr>STEP 4: Now we bring in the data that we have. We know that 6 out 16 people bought the item.</vt:lpstr>
      <vt:lpstr>STEP 5: This is what we want. This is the POSTERIOR DISTRIBUTION. After plotting the histogram of remaining parameters we will get desired output. </vt:lpstr>
      <vt:lpstr>PowerPoint Presentation</vt:lpstr>
      <vt:lpstr>Informative Prior</vt:lpstr>
      <vt:lpstr>Implementation- Inversion of porosity and water saturation</vt:lpstr>
      <vt:lpstr>Prior distribution</vt:lpstr>
      <vt:lpstr>Generative Model</vt:lpstr>
      <vt:lpstr>Generative model 1  </vt:lpstr>
      <vt:lpstr>PowerPoint Presentation</vt:lpstr>
      <vt:lpstr>Step 4: Deriving Generative Model</vt:lpstr>
      <vt:lpstr>Generative model 2</vt:lpstr>
      <vt:lpstr>PowerPoint Presentation</vt:lpstr>
      <vt:lpstr>PowerPoint Presentation</vt:lpstr>
      <vt:lpstr>PowerPoint Presentation</vt:lpstr>
      <vt:lpstr>PowerPoint Presentation</vt:lpstr>
      <vt:lpstr>Posterior Distribution</vt:lpstr>
      <vt:lpstr>PowerPoint Presentation</vt:lpstr>
      <vt:lpstr>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INVERSION FOR POROSITY AND WATER  SATURATION</dc:title>
  <dc:creator>Arpit Bansal</dc:creator>
  <cp:lastModifiedBy>Arpit Bansal</cp:lastModifiedBy>
  <cp:revision>21</cp:revision>
  <dcterms:created xsi:type="dcterms:W3CDTF">2019-10-09T15:22:09Z</dcterms:created>
  <dcterms:modified xsi:type="dcterms:W3CDTF">2019-10-13T05:00:56Z</dcterms:modified>
</cp:coreProperties>
</file>